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3.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charts/chart3.xml" ContentType="application/vnd.openxmlformats-officedocument.drawingml.chart+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5" r:id="rId1"/>
  </p:sldMasterIdLst>
  <p:notesMasterIdLst>
    <p:notesMasterId r:id="rId35"/>
  </p:notesMasterIdLst>
  <p:handoutMasterIdLst>
    <p:handoutMasterId r:id="rId36"/>
  </p:handoutMasterIdLst>
  <p:sldIdLst>
    <p:sldId id="281" r:id="rId2"/>
    <p:sldId id="266" r:id="rId3"/>
    <p:sldId id="267" r:id="rId4"/>
    <p:sldId id="283" r:id="rId5"/>
    <p:sldId id="257" r:id="rId6"/>
    <p:sldId id="258" r:id="rId7"/>
    <p:sldId id="268" r:id="rId8"/>
    <p:sldId id="269" r:id="rId9"/>
    <p:sldId id="270" r:id="rId10"/>
    <p:sldId id="284" r:id="rId11"/>
    <p:sldId id="285" r:id="rId12"/>
    <p:sldId id="259" r:id="rId13"/>
    <p:sldId id="260" r:id="rId14"/>
    <p:sldId id="282" r:id="rId15"/>
    <p:sldId id="286" r:id="rId16"/>
    <p:sldId id="287" r:id="rId17"/>
    <p:sldId id="261" r:id="rId18"/>
    <p:sldId id="262" r:id="rId19"/>
    <p:sldId id="263" r:id="rId20"/>
    <p:sldId id="264" r:id="rId21"/>
    <p:sldId id="265" r:id="rId22"/>
    <p:sldId id="289" r:id="rId23"/>
    <p:sldId id="290" r:id="rId24"/>
    <p:sldId id="291" r:id="rId25"/>
    <p:sldId id="288" r:id="rId26"/>
    <p:sldId id="292" r:id="rId27"/>
    <p:sldId id="271" r:id="rId28"/>
    <p:sldId id="272" r:id="rId29"/>
    <p:sldId id="273" r:id="rId30"/>
    <p:sldId id="274" r:id="rId31"/>
    <p:sldId id="275" r:id="rId32"/>
    <p:sldId id="276" r:id="rId33"/>
    <p:sldId id="277" r:id="rId34"/>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FED9AA-6A97-45FF-BCF1-DBD9CFBE798F}">
          <p14:sldIdLst>
            <p14:sldId id="281"/>
            <p14:sldId id="266"/>
            <p14:sldId id="267"/>
            <p14:sldId id="283"/>
            <p14:sldId id="257"/>
          </p14:sldIdLst>
        </p14:section>
        <p14:section name="Section 1" id="{2A7242DC-929E-4579-8F10-2B02EF80F144}">
          <p14:sldIdLst>
            <p14:sldId id="258"/>
            <p14:sldId id="268"/>
            <p14:sldId id="269"/>
            <p14:sldId id="270"/>
            <p14:sldId id="284"/>
            <p14:sldId id="285"/>
            <p14:sldId id="259"/>
            <p14:sldId id="260"/>
            <p14:sldId id="282"/>
            <p14:sldId id="286"/>
            <p14:sldId id="287"/>
          </p14:sldIdLst>
        </p14:section>
        <p14:section name="Section 2" id="{166B4E13-456F-4DE7-8043-47B198AC9D32}">
          <p14:sldIdLst>
            <p14:sldId id="261"/>
            <p14:sldId id="262"/>
          </p14:sldIdLst>
        </p14:section>
        <p14:section name="Section 3" id="{FD1E6B44-63E4-4285-A079-29EC5D274920}">
          <p14:sldIdLst>
            <p14:sldId id="263"/>
            <p14:sldId id="264"/>
            <p14:sldId id="265"/>
            <p14:sldId id="289"/>
            <p14:sldId id="290"/>
            <p14:sldId id="291"/>
            <p14:sldId id="288"/>
            <p14:sldId id="292"/>
          </p14:sldIdLst>
        </p14:section>
        <p14:section name="Section 4" id="{BD0AB789-343F-4F3E-AB6C-9DEB37B93BF8}">
          <p14:sldIdLst/>
        </p14:section>
        <p14:section name="Section 5" id="{24425DB3-8D9B-4B7E-A827-C8885314BFAE}">
          <p14:sldIdLst/>
        </p14:section>
        <p14:section name="Section 6" id="{D8347770-5590-4D60-AD07-395E00E4A5B4}">
          <p14:sldIdLst>
            <p14:sldId id="271"/>
          </p14:sldIdLst>
        </p14:section>
        <p14:section name="Section 7" id="{6166B4CC-CA49-40F5-A1F9-C46A2E7E6AAE}">
          <p14:sldIdLst>
            <p14:sldId id="272"/>
            <p14:sldId id="273"/>
            <p14:sldId id="274"/>
          </p14:sldIdLst>
        </p14:section>
        <p14:section name="Section 8" id="{8355E7C8-F29E-45A3-97E6-C2F99725F3FF}">
          <p14:sldIdLst>
            <p14:sldId id="275"/>
            <p14:sldId id="276"/>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7C86"/>
    <a:srgbClr val="EBBADB"/>
    <a:srgbClr val="0A5F74"/>
    <a:srgbClr val="FDAF1F"/>
    <a:srgbClr val="F08310"/>
    <a:srgbClr val="EB51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38" autoAdjust="0"/>
    <p:restoredTop sz="94660"/>
  </p:normalViewPr>
  <p:slideViewPr>
    <p:cSldViewPr snapToGrid="0" showGuides="1">
      <p:cViewPr varScale="1">
        <p:scale>
          <a:sx n="73" d="100"/>
          <a:sy n="73" d="100"/>
        </p:scale>
        <p:origin x="840" y="84"/>
      </p:cViewPr>
      <p:guideLst/>
    </p:cSldViewPr>
  </p:slideViewPr>
  <p:notesTextViewPr>
    <p:cViewPr>
      <p:scale>
        <a:sx n="1" d="1"/>
        <a:sy n="1" d="1"/>
      </p:scale>
      <p:origin x="0" y="0"/>
    </p:cViewPr>
  </p:notesTextViewPr>
  <p:notesViewPr>
    <p:cSldViewPr snapToGrid="0" showGuides="1">
      <p:cViewPr varScale="1">
        <p:scale>
          <a:sx n="80" d="100"/>
          <a:sy n="80" d="100"/>
        </p:scale>
        <p:origin x="291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3"/>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C84-4B78-A1FB-81DDD78D7CCE}"/>
            </c:ext>
          </c:extLst>
        </c:ser>
        <c:ser>
          <c:idx val="1"/>
          <c:order val="1"/>
          <c:tx>
            <c:strRef>
              <c:f>Sheet1!$C$1</c:f>
              <c:strCache>
                <c:ptCount val="1"/>
                <c:pt idx="0">
                  <c:v>Series 2</c:v>
                </c:pt>
              </c:strCache>
            </c:strRef>
          </c:tx>
          <c:spPr>
            <a:solidFill>
              <a:schemeClr val="accent5"/>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C84-4B78-A1FB-81DDD78D7CCE}"/>
            </c:ext>
          </c:extLst>
        </c:ser>
        <c:ser>
          <c:idx val="2"/>
          <c:order val="2"/>
          <c:tx>
            <c:strRef>
              <c:f>Sheet1!$D$1</c:f>
              <c:strCache>
                <c:ptCount val="1"/>
                <c:pt idx="0">
                  <c:v>Series 3</c:v>
                </c:pt>
              </c:strCache>
            </c:strRef>
          </c:tx>
          <c:spPr>
            <a:solidFill>
              <a:schemeClr val="accent5">
                <a:lumMod val="75000"/>
              </a:schemeClr>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C84-4B78-A1FB-81DDD78D7CCE}"/>
            </c:ext>
          </c:extLst>
        </c:ser>
        <c:dLbls>
          <c:dLblPos val="ctr"/>
          <c:showLegendKey val="0"/>
          <c:showVal val="1"/>
          <c:showCatName val="0"/>
          <c:showSerName val="0"/>
          <c:showPercent val="0"/>
          <c:showBubbleSize val="0"/>
        </c:dLbls>
        <c:gapWidth val="150"/>
        <c:overlap val="100"/>
        <c:axId val="179692800"/>
        <c:axId val="887699520"/>
      </c:barChart>
      <c:catAx>
        <c:axId val="179692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7699520"/>
        <c:crosses val="autoZero"/>
        <c:auto val="1"/>
        <c:lblAlgn val="ctr"/>
        <c:lblOffset val="100"/>
        <c:noMultiLvlLbl val="0"/>
      </c:catAx>
      <c:valAx>
        <c:axId val="887699520"/>
        <c:scaling>
          <c:orientation val="minMax"/>
        </c:scaling>
        <c:delete val="1"/>
        <c:axPos val="l"/>
        <c:numFmt formatCode="General" sourceLinked="1"/>
        <c:majorTickMark val="none"/>
        <c:minorTickMark val="none"/>
        <c:tickLblPos val="nextTo"/>
        <c:crossAx val="1796928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3"/>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C84-4B78-A1FB-81DDD78D7CCE}"/>
            </c:ext>
          </c:extLst>
        </c:ser>
        <c:ser>
          <c:idx val="1"/>
          <c:order val="1"/>
          <c:tx>
            <c:strRef>
              <c:f>Sheet1!$C$1</c:f>
              <c:strCache>
                <c:ptCount val="1"/>
                <c:pt idx="0">
                  <c:v>Series 2</c:v>
                </c:pt>
              </c:strCache>
            </c:strRef>
          </c:tx>
          <c:spPr>
            <a:solidFill>
              <a:schemeClr val="accent5"/>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C84-4B78-A1FB-81DDD78D7CCE}"/>
            </c:ext>
          </c:extLst>
        </c:ser>
        <c:ser>
          <c:idx val="2"/>
          <c:order val="2"/>
          <c:tx>
            <c:strRef>
              <c:f>Sheet1!$D$1</c:f>
              <c:strCache>
                <c:ptCount val="1"/>
                <c:pt idx="0">
                  <c:v>Series 3</c:v>
                </c:pt>
              </c:strCache>
            </c:strRef>
          </c:tx>
          <c:spPr>
            <a:solidFill>
              <a:schemeClr val="accent5">
                <a:lumMod val="75000"/>
              </a:schemeClr>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C84-4B78-A1FB-81DDD78D7CCE}"/>
            </c:ext>
          </c:extLst>
        </c:ser>
        <c:dLbls>
          <c:dLblPos val="ctr"/>
          <c:showLegendKey val="0"/>
          <c:showVal val="1"/>
          <c:showCatName val="0"/>
          <c:showSerName val="0"/>
          <c:showPercent val="0"/>
          <c:showBubbleSize val="0"/>
        </c:dLbls>
        <c:gapWidth val="150"/>
        <c:overlap val="100"/>
        <c:axId val="179692800"/>
        <c:axId val="887699520"/>
      </c:barChart>
      <c:catAx>
        <c:axId val="1796928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7699520"/>
        <c:crosses val="autoZero"/>
        <c:auto val="1"/>
        <c:lblAlgn val="ctr"/>
        <c:lblOffset val="100"/>
        <c:noMultiLvlLbl val="0"/>
      </c:catAx>
      <c:valAx>
        <c:axId val="887699520"/>
        <c:scaling>
          <c:orientation val="minMax"/>
        </c:scaling>
        <c:delete val="1"/>
        <c:axPos val="b"/>
        <c:numFmt formatCode="0%" sourceLinked="1"/>
        <c:majorTickMark val="none"/>
        <c:minorTickMark val="none"/>
        <c:tickLblPos val="nextTo"/>
        <c:crossAx val="1796928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A21-440A-9049-E36F08205DE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A21-440A-9049-E36F08205DE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A21-440A-9049-E36F08205DEA}"/>
            </c:ext>
          </c:extLst>
        </c:ser>
        <c:dLbls>
          <c:showLegendKey val="0"/>
          <c:showVal val="0"/>
          <c:showCatName val="0"/>
          <c:showSerName val="0"/>
          <c:showPercent val="0"/>
          <c:showBubbleSize val="0"/>
        </c:dLbls>
        <c:gapWidth val="301"/>
        <c:overlap val="-16"/>
        <c:axId val="2009030159"/>
        <c:axId val="1986091919"/>
      </c:barChart>
      <c:catAx>
        <c:axId val="2009030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numCol="1"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6091919"/>
        <c:crosses val="autoZero"/>
        <c:auto val="1"/>
        <c:lblAlgn val="ctr"/>
        <c:lblOffset val="100"/>
        <c:noMultiLvlLbl val="0"/>
      </c:catAx>
      <c:valAx>
        <c:axId val="19860919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numCol="1"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0903015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numCol="1"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numCol="1"/>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643-4BA2-AF21-8C25731896E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643-4BA2-AF21-8C25731896E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643-4BA2-AF21-8C25731896EA}"/>
              </c:ext>
            </c:extLst>
          </c:dPt>
          <c:dPt>
            <c:idx val="3"/>
            <c:bubble3D val="0"/>
            <c:spPr>
              <a:solidFill>
                <a:schemeClr val="bg2">
                  <a:lumMod val="75000"/>
                  <a:lumOff val="25000"/>
                </a:schemeClr>
              </a:solidFill>
              <a:ln w="19050">
                <a:solidFill>
                  <a:schemeClr val="lt1"/>
                </a:solidFill>
              </a:ln>
              <a:effectLst/>
            </c:spPr>
            <c:extLst>
              <c:ext xmlns:c16="http://schemas.microsoft.com/office/drawing/2014/chart" uri="{C3380CC4-5D6E-409C-BE32-E72D297353CC}">
                <c16:uniqueId val="{00000002-2314-446B-A006-7B86ECC1A5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0%</c:formatCode>
                <c:ptCount val="4"/>
                <c:pt idx="0">
                  <c:v>0.5</c:v>
                </c:pt>
                <c:pt idx="1">
                  <c:v>0.2</c:v>
                </c:pt>
                <c:pt idx="2">
                  <c:v>0.1</c:v>
                </c:pt>
                <c:pt idx="3">
                  <c:v>0.2</c:v>
                </c:pt>
              </c:numCache>
            </c:numRef>
          </c:val>
          <c:extLst>
            <c:ext xmlns:c16="http://schemas.microsoft.com/office/drawing/2014/chart" uri="{C3380CC4-5D6E-409C-BE32-E72D297353CC}">
              <c16:uniqueId val="{00000000-2314-446B-A006-7B86ECC1A598}"/>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0E12572B-F973-4732-A453-119EA490170A}" type="datetimeFigureOut">
              <a:rPr lang="en-US" smtClean="0"/>
              <a:t>11/19/2023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8BB83C12-F094-4EDD-ABDC-7BADBDED5742}" type="slidenum">
              <a:rPr lang="en-US" smtClean="0"/>
              <a:t>‹#›</a:t>
            </a:fld>
            <a:endParaRPr lang="en-US" dirty="0"/>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3A8927E5-BED3-44D0-9ADF-FA873E1D6DAF}" type="datetimeFigureOut">
              <a:rPr lang="en-US" smtClean="0"/>
              <a:t>11/19/2023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en-GB" alt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7324DA73-AE27-4433-BD53-3E1DB61918F0}" type="slidenum">
              <a:rPr lang="en-US" smtClean="0"/>
              <a:t>‹#›</a:t>
            </a:fld>
            <a:endParaRPr lang="en-US" dirty="0"/>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a:t>
            </a:fld>
            <a:endParaRPr lang="de-DE" altLang="de-DE" dirty="0"/>
          </a:p>
        </p:txBody>
      </p:sp>
    </p:spTree>
    <p:extLst>
      <p:ext uri="{BB962C8B-B14F-4D97-AF65-F5344CB8AC3E}">
        <p14:creationId xmlns:p14="http://schemas.microsoft.com/office/powerpoint/2010/main" val="825431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19</a:t>
            </a:fld>
            <a:endParaRPr lang="de-DE" altLang="de-DE" dirty="0"/>
          </a:p>
        </p:txBody>
      </p:sp>
    </p:spTree>
    <p:extLst>
      <p:ext uri="{BB962C8B-B14F-4D97-AF65-F5344CB8AC3E}">
        <p14:creationId xmlns:p14="http://schemas.microsoft.com/office/powerpoint/2010/main" val="4045307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20</a:t>
            </a:fld>
            <a:endParaRPr lang="de-DE" altLang="de-DE" dirty="0"/>
          </a:p>
        </p:txBody>
      </p:sp>
    </p:spTree>
    <p:extLst>
      <p:ext uri="{BB962C8B-B14F-4D97-AF65-F5344CB8AC3E}">
        <p14:creationId xmlns:p14="http://schemas.microsoft.com/office/powerpoint/2010/main" val="223549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21</a:t>
            </a:fld>
            <a:endParaRPr lang="de-DE" altLang="de-DE" dirty="0"/>
          </a:p>
        </p:txBody>
      </p:sp>
    </p:spTree>
    <p:extLst>
      <p:ext uri="{BB962C8B-B14F-4D97-AF65-F5344CB8AC3E}">
        <p14:creationId xmlns:p14="http://schemas.microsoft.com/office/powerpoint/2010/main" val="1912070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22</a:t>
            </a:fld>
            <a:endParaRPr lang="de-DE" altLang="de-DE" dirty="0"/>
          </a:p>
        </p:txBody>
      </p:sp>
    </p:spTree>
    <p:extLst>
      <p:ext uri="{BB962C8B-B14F-4D97-AF65-F5344CB8AC3E}">
        <p14:creationId xmlns:p14="http://schemas.microsoft.com/office/powerpoint/2010/main" val="1330639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23</a:t>
            </a:fld>
            <a:endParaRPr lang="de-DE" altLang="de-DE" dirty="0"/>
          </a:p>
        </p:txBody>
      </p:sp>
    </p:spTree>
    <p:extLst>
      <p:ext uri="{BB962C8B-B14F-4D97-AF65-F5344CB8AC3E}">
        <p14:creationId xmlns:p14="http://schemas.microsoft.com/office/powerpoint/2010/main" val="2235896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24</a:t>
            </a:fld>
            <a:endParaRPr lang="de-DE" altLang="de-DE" dirty="0"/>
          </a:p>
        </p:txBody>
      </p:sp>
    </p:spTree>
    <p:extLst>
      <p:ext uri="{BB962C8B-B14F-4D97-AF65-F5344CB8AC3E}">
        <p14:creationId xmlns:p14="http://schemas.microsoft.com/office/powerpoint/2010/main" val="3181700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a:t>
            </a:fld>
            <a:endParaRPr lang="de-DE" altLang="de-DE" dirty="0"/>
          </a:p>
        </p:txBody>
      </p:sp>
    </p:spTree>
    <p:extLst>
      <p:ext uri="{BB962C8B-B14F-4D97-AF65-F5344CB8AC3E}">
        <p14:creationId xmlns:p14="http://schemas.microsoft.com/office/powerpoint/2010/main" val="3409348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7324DA73-AE27-4433-BD53-3E1DB61918F0}" type="slidenum">
              <a:rPr lang="en-US" smtClean="0"/>
              <a:t>4</a:t>
            </a:fld>
            <a:endParaRPr lang="en-US" dirty="0"/>
          </a:p>
        </p:txBody>
      </p:sp>
    </p:spTree>
    <p:extLst>
      <p:ext uri="{BB962C8B-B14F-4D97-AF65-F5344CB8AC3E}">
        <p14:creationId xmlns:p14="http://schemas.microsoft.com/office/powerpoint/2010/main" val="1637048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13</a:t>
            </a:fld>
            <a:endParaRPr lang="de-DE" altLang="de-DE" dirty="0"/>
          </a:p>
        </p:txBody>
      </p:sp>
    </p:spTree>
    <p:extLst>
      <p:ext uri="{BB962C8B-B14F-4D97-AF65-F5344CB8AC3E}">
        <p14:creationId xmlns:p14="http://schemas.microsoft.com/office/powerpoint/2010/main" val="2417327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14</a:t>
            </a:fld>
            <a:endParaRPr lang="de-DE" altLang="de-DE" dirty="0"/>
          </a:p>
        </p:txBody>
      </p:sp>
    </p:spTree>
    <p:extLst>
      <p:ext uri="{BB962C8B-B14F-4D97-AF65-F5344CB8AC3E}">
        <p14:creationId xmlns:p14="http://schemas.microsoft.com/office/powerpoint/2010/main" val="343005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15</a:t>
            </a:fld>
            <a:endParaRPr lang="de-DE" altLang="de-DE" dirty="0"/>
          </a:p>
        </p:txBody>
      </p:sp>
    </p:spTree>
    <p:extLst>
      <p:ext uri="{BB962C8B-B14F-4D97-AF65-F5344CB8AC3E}">
        <p14:creationId xmlns:p14="http://schemas.microsoft.com/office/powerpoint/2010/main" val="1617080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16</a:t>
            </a:fld>
            <a:endParaRPr lang="de-DE" altLang="de-DE" dirty="0"/>
          </a:p>
        </p:txBody>
      </p:sp>
    </p:spTree>
    <p:extLst>
      <p:ext uri="{BB962C8B-B14F-4D97-AF65-F5344CB8AC3E}">
        <p14:creationId xmlns:p14="http://schemas.microsoft.com/office/powerpoint/2010/main" val="287001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17</a:t>
            </a:fld>
            <a:endParaRPr lang="de-DE" altLang="de-DE" dirty="0"/>
          </a:p>
        </p:txBody>
      </p:sp>
    </p:spTree>
    <p:extLst>
      <p:ext uri="{BB962C8B-B14F-4D97-AF65-F5344CB8AC3E}">
        <p14:creationId xmlns:p14="http://schemas.microsoft.com/office/powerpoint/2010/main" val="2497407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18</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2109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868680" y="1399032"/>
            <a:ext cx="10744200" cy="4928616"/>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71331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10" Type="http://schemas.openxmlformats.org/officeDocument/2006/relationships/image" Target="../media/image2.png"/><Relationship Id="rId4" Type="http://schemas.openxmlformats.org/officeDocument/2006/relationships/vmlDrawing" Target="../drawings/vmlDrawing1.v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6"/>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96" name="think-cell Slide" r:id="rId8" imgW="451" imgH="450" progId="TCLayout.ActiveDocument.1">
                  <p:embed/>
                </p:oleObj>
              </mc:Choice>
              <mc:Fallback>
                <p:oleObj name="think-cell Slide" r:id="rId8" imgW="451" imgH="450"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7"/>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11/19/2023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10"/>
          <a:stretch>
            <a:fillRect/>
          </a:stretch>
        </p:blipFill>
        <p:spPr>
          <a:xfrm>
            <a:off x="11009789" y="384048"/>
            <a:ext cx="711200" cy="616373"/>
          </a:xfrm>
          <a:prstGeom prst="rect">
            <a:avLst/>
          </a:prstGeom>
        </p:spPr>
      </p:pic>
    </p:spTree>
    <p:custDataLst>
      <p:tags r:id="rId5"/>
    </p:custDataLst>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54" r:id="rId1"/>
    <p:sldLayoutId id="2147483656" r:id="rId2"/>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userDrawn="1">
          <p15:clr>
            <a:srgbClr val="C35EA4"/>
          </p15:clr>
        </p15:guide>
        <p15:guide id="2" pos="7328"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3.xml"/><Relationship Id="rId7" Type="http://schemas.openxmlformats.org/officeDocument/2006/relationships/image" Target="../media/image25.png"/><Relationship Id="rId2" Type="http://schemas.openxmlformats.org/officeDocument/2006/relationships/tags" Target="../tags/tag22.xml"/><Relationship Id="rId1" Type="http://schemas.openxmlformats.org/officeDocument/2006/relationships/vmlDrawing" Target="../drawings/vmlDrawing8.vml"/><Relationship Id="rId6" Type="http://schemas.openxmlformats.org/officeDocument/2006/relationships/image" Target="../media/image4.emf"/><Relationship Id="rId11" Type="http://schemas.openxmlformats.org/officeDocument/2006/relationships/image" Target="../media/image21.png"/><Relationship Id="rId5" Type="http://schemas.openxmlformats.org/officeDocument/2006/relationships/oleObject" Target="../embeddings/oleObject8.bin"/><Relationship Id="rId10" Type="http://schemas.openxmlformats.org/officeDocument/2006/relationships/image" Target="../media/image22.png"/><Relationship Id="rId4" Type="http://schemas.openxmlformats.org/officeDocument/2006/relationships/slideLayout" Target="../slideLayouts/slideLayout1.xm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5.xml"/><Relationship Id="rId7" Type="http://schemas.openxmlformats.org/officeDocument/2006/relationships/image" Target="../media/image24.png"/><Relationship Id="rId2" Type="http://schemas.openxmlformats.org/officeDocument/2006/relationships/tags" Target="../tags/tag24.xml"/><Relationship Id="rId1" Type="http://schemas.openxmlformats.org/officeDocument/2006/relationships/vmlDrawing" Target="../drawings/vmlDrawing9.vml"/><Relationship Id="rId6" Type="http://schemas.openxmlformats.org/officeDocument/2006/relationships/image" Target="../media/image4.emf"/><Relationship Id="rId11" Type="http://schemas.openxmlformats.org/officeDocument/2006/relationships/image" Target="../media/image21.png"/><Relationship Id="rId5" Type="http://schemas.openxmlformats.org/officeDocument/2006/relationships/oleObject" Target="../embeddings/oleObject9.bin"/><Relationship Id="rId10" Type="http://schemas.openxmlformats.org/officeDocument/2006/relationships/image" Target="../media/image22.png"/><Relationship Id="rId4" Type="http://schemas.openxmlformats.org/officeDocument/2006/relationships/slideLayout" Target="../slideLayouts/slideLayout1.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27.xml"/><Relationship Id="rId7" Type="http://schemas.openxmlformats.org/officeDocument/2006/relationships/image" Target="../media/image26.png"/><Relationship Id="rId2" Type="http://schemas.openxmlformats.org/officeDocument/2006/relationships/tags" Target="../tags/tag26.xml"/><Relationship Id="rId1" Type="http://schemas.openxmlformats.org/officeDocument/2006/relationships/vmlDrawing" Target="../drawings/vmlDrawing10.vml"/><Relationship Id="rId6" Type="http://schemas.openxmlformats.org/officeDocument/2006/relationships/image" Target="../media/image4.emf"/><Relationship Id="rId5" Type="http://schemas.openxmlformats.org/officeDocument/2006/relationships/oleObject" Target="../embeddings/oleObject10.bin"/><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29.xml"/><Relationship Id="rId7" Type="http://schemas.openxmlformats.org/officeDocument/2006/relationships/image" Target="../media/image27.png"/><Relationship Id="rId2" Type="http://schemas.openxmlformats.org/officeDocument/2006/relationships/tags" Target="../tags/tag28.xml"/><Relationship Id="rId1" Type="http://schemas.openxmlformats.org/officeDocument/2006/relationships/vmlDrawing" Target="../drawings/vmlDrawing11.vml"/><Relationship Id="rId6" Type="http://schemas.openxmlformats.org/officeDocument/2006/relationships/image" Target="../media/image4.emf"/><Relationship Id="rId5" Type="http://schemas.openxmlformats.org/officeDocument/2006/relationships/oleObject" Target="../embeddings/oleObject11.bin"/><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31.xml"/><Relationship Id="rId7" Type="http://schemas.openxmlformats.org/officeDocument/2006/relationships/image" Target="../media/image4.emf"/><Relationship Id="rId2" Type="http://schemas.openxmlformats.org/officeDocument/2006/relationships/tags" Target="../tags/tag30.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3.xml"/><Relationship Id="rId7" Type="http://schemas.openxmlformats.org/officeDocument/2006/relationships/image" Target="../media/image4.emf"/><Relationship Id="rId2" Type="http://schemas.openxmlformats.org/officeDocument/2006/relationships/tags" Target="../tags/tag32.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5.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5.xml"/><Relationship Id="rId7" Type="http://schemas.openxmlformats.org/officeDocument/2006/relationships/image" Target="../media/image4.emf"/><Relationship Id="rId2" Type="http://schemas.openxmlformats.org/officeDocument/2006/relationships/tags" Target="../tags/tag34.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6.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7.xml"/><Relationship Id="rId7" Type="http://schemas.openxmlformats.org/officeDocument/2006/relationships/image" Target="../media/image4.emf"/><Relationship Id="rId2" Type="http://schemas.openxmlformats.org/officeDocument/2006/relationships/tags" Target="../tags/tag36.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7.xml"/><Relationship Id="rId4" Type="http://schemas.openxmlformats.org/officeDocument/2006/relationships/slideLayout" Target="../slideLayouts/slideLayout1.xml"/><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9.xml"/><Relationship Id="rId7" Type="http://schemas.openxmlformats.org/officeDocument/2006/relationships/image" Target="../media/image4.emf"/><Relationship Id="rId2" Type="http://schemas.openxmlformats.org/officeDocument/2006/relationships/tags" Target="../tags/tag38.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41.xml"/><Relationship Id="rId7" Type="http://schemas.openxmlformats.org/officeDocument/2006/relationships/image" Target="../media/image4.emf"/><Relationship Id="rId2" Type="http://schemas.openxmlformats.org/officeDocument/2006/relationships/tags" Target="../tags/tag40.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9.xml"/><Relationship Id="rId4" Type="http://schemas.openxmlformats.org/officeDocument/2006/relationships/slideLayout" Target="../slideLayouts/slideLayout1.xml"/><Relationship Id="rId9"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xml"/><Relationship Id="rId7" Type="http://schemas.openxmlformats.org/officeDocument/2006/relationships/image" Target="../media/image4.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43.xml"/><Relationship Id="rId7" Type="http://schemas.openxmlformats.org/officeDocument/2006/relationships/image" Target="../media/image4.emf"/><Relationship Id="rId2" Type="http://schemas.openxmlformats.org/officeDocument/2006/relationships/tags" Target="../tags/tag42.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10.xml"/><Relationship Id="rId4" Type="http://schemas.openxmlformats.org/officeDocument/2006/relationships/slideLayout" Target="../slideLayouts/slideLayout1.xml"/><Relationship Id="rId9" Type="http://schemas.openxmlformats.org/officeDocument/2006/relationships/image" Target="../media/image33.jpeg"/></Relationships>
</file>

<file path=ppt/slides/_rels/slide2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tags" Target="../tags/tag45.xml"/><Relationship Id="rId7" Type="http://schemas.openxmlformats.org/officeDocument/2006/relationships/image" Target="../media/image4.emf"/><Relationship Id="rId2" Type="http://schemas.openxmlformats.org/officeDocument/2006/relationships/tags" Target="../tags/tag44.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11.xml"/><Relationship Id="rId4" Type="http://schemas.openxmlformats.org/officeDocument/2006/relationships/slideLayout" Target="../slideLayouts/slideLayout1.xm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47.xml"/><Relationship Id="rId7" Type="http://schemas.openxmlformats.org/officeDocument/2006/relationships/image" Target="../media/image4.emf"/><Relationship Id="rId2" Type="http://schemas.openxmlformats.org/officeDocument/2006/relationships/tags" Target="../tags/tag46.xml"/><Relationship Id="rId1" Type="http://schemas.openxmlformats.org/officeDocument/2006/relationships/vmlDrawing" Target="../drawings/vmlDrawing20.vml"/><Relationship Id="rId6" Type="http://schemas.openxmlformats.org/officeDocument/2006/relationships/oleObject" Target="../embeddings/oleObject17.bin"/><Relationship Id="rId5" Type="http://schemas.openxmlformats.org/officeDocument/2006/relationships/notesSlide" Target="../notesSlides/notesSlide12.xml"/><Relationship Id="rId4" Type="http://schemas.openxmlformats.org/officeDocument/2006/relationships/slideLayout" Target="../slideLayouts/slideLayout1.xml"/><Relationship Id="rId9" Type="http://schemas.openxmlformats.org/officeDocument/2006/relationships/image" Target="../media/image32.jpe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49.xml"/><Relationship Id="rId7" Type="http://schemas.openxmlformats.org/officeDocument/2006/relationships/image" Target="../media/image4.emf"/><Relationship Id="rId2" Type="http://schemas.openxmlformats.org/officeDocument/2006/relationships/tags" Target="../tags/tag48.xml"/><Relationship Id="rId1" Type="http://schemas.openxmlformats.org/officeDocument/2006/relationships/vmlDrawing" Target="../drawings/vmlDrawing21.vml"/><Relationship Id="rId6" Type="http://schemas.openxmlformats.org/officeDocument/2006/relationships/oleObject" Target="../embeddings/oleObject17.bin"/><Relationship Id="rId5" Type="http://schemas.openxmlformats.org/officeDocument/2006/relationships/notesSlide" Target="../notesSlides/notesSlide13.xml"/><Relationship Id="rId4" Type="http://schemas.openxmlformats.org/officeDocument/2006/relationships/slideLayout" Target="../slideLayouts/slideLayout1.xml"/><Relationship Id="rId9" Type="http://schemas.openxmlformats.org/officeDocument/2006/relationships/image" Target="../media/image32.jpe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51.xml"/><Relationship Id="rId7" Type="http://schemas.openxmlformats.org/officeDocument/2006/relationships/image" Target="../media/image4.emf"/><Relationship Id="rId2" Type="http://schemas.openxmlformats.org/officeDocument/2006/relationships/tags" Target="../tags/tag50.xml"/><Relationship Id="rId1" Type="http://schemas.openxmlformats.org/officeDocument/2006/relationships/vmlDrawing" Target="../drawings/vmlDrawing22.vml"/><Relationship Id="rId6" Type="http://schemas.openxmlformats.org/officeDocument/2006/relationships/oleObject" Target="../embeddings/oleObject17.bin"/><Relationship Id="rId5" Type="http://schemas.openxmlformats.org/officeDocument/2006/relationships/notesSlide" Target="../notesSlides/notesSlide14.xml"/><Relationship Id="rId4" Type="http://schemas.openxmlformats.org/officeDocument/2006/relationships/slideLayout" Target="../slideLayouts/slideLayout1.xml"/><Relationship Id="rId9" Type="http://schemas.openxmlformats.org/officeDocument/2006/relationships/image" Target="../media/image32.jpeg"/></Relationships>
</file>

<file path=ppt/slides/_rels/slide25.xml.rels><?xml version="1.0" encoding="UTF-8" standalone="yes"?>
<Relationships xmlns="http://schemas.openxmlformats.org/package/2006/relationships"><Relationship Id="rId8" Type="http://schemas.openxmlformats.org/officeDocument/2006/relationships/hyperlink" Target="https://www.businessintegrityservices.com/healthcare-revenue-cycle-management-services" TargetMode="External"/><Relationship Id="rId3" Type="http://schemas.openxmlformats.org/officeDocument/2006/relationships/tags" Target="../tags/tag53.xml"/><Relationship Id="rId7" Type="http://schemas.openxmlformats.org/officeDocument/2006/relationships/image" Target="../media/image4.emf"/><Relationship Id="rId2" Type="http://schemas.openxmlformats.org/officeDocument/2006/relationships/tags" Target="../tags/tag52.xml"/><Relationship Id="rId1" Type="http://schemas.openxmlformats.org/officeDocument/2006/relationships/vmlDrawing" Target="../drawings/vmlDrawing23.vml"/><Relationship Id="rId6" Type="http://schemas.openxmlformats.org/officeDocument/2006/relationships/oleObject" Target="../embeddings/oleObject17.bin"/><Relationship Id="rId5" Type="http://schemas.openxmlformats.org/officeDocument/2006/relationships/notesSlide" Target="../notesSlides/notesSlide15.xml"/><Relationship Id="rId10" Type="http://schemas.openxmlformats.org/officeDocument/2006/relationships/image" Target="../media/image32.jpeg"/><Relationship Id="rId4" Type="http://schemas.openxmlformats.org/officeDocument/2006/relationships/slideLayout" Target="../slideLayouts/slideLayout1.xml"/><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9.png"/><Relationship Id="rId3" Type="http://schemas.openxmlformats.org/officeDocument/2006/relationships/tags" Target="../tags/tag55.xml"/><Relationship Id="rId7" Type="http://schemas.openxmlformats.org/officeDocument/2006/relationships/image" Target="../media/image5.png"/><Relationship Id="rId12" Type="http://schemas.openxmlformats.org/officeDocument/2006/relationships/image" Target="../media/image36.svg"/><Relationship Id="rId2" Type="http://schemas.openxmlformats.org/officeDocument/2006/relationships/tags" Target="../tags/tag54.xml"/><Relationship Id="rId16" Type="http://schemas.openxmlformats.org/officeDocument/2006/relationships/image" Target="../media/image40.svg"/><Relationship Id="rId1" Type="http://schemas.openxmlformats.org/officeDocument/2006/relationships/vmlDrawing" Target="../drawings/vmlDrawing24.vml"/><Relationship Id="rId6" Type="http://schemas.openxmlformats.org/officeDocument/2006/relationships/image" Target="../media/image4.emf"/><Relationship Id="rId11" Type="http://schemas.openxmlformats.org/officeDocument/2006/relationships/image" Target="../media/image38.png"/><Relationship Id="rId5" Type="http://schemas.openxmlformats.org/officeDocument/2006/relationships/oleObject" Target="../embeddings/oleObject20.bin"/><Relationship Id="rId15" Type="http://schemas.openxmlformats.org/officeDocument/2006/relationships/image" Target="../media/image40.png"/><Relationship Id="rId10" Type="http://schemas.openxmlformats.org/officeDocument/2006/relationships/image" Target="../media/image34.svg"/><Relationship Id="rId4" Type="http://schemas.openxmlformats.org/officeDocument/2006/relationships/slideLayout" Target="../slideLayouts/slideLayout1.xml"/><Relationship Id="rId9" Type="http://schemas.openxmlformats.org/officeDocument/2006/relationships/image" Target="../media/image37.png"/><Relationship Id="rId14" Type="http://schemas.openxmlformats.org/officeDocument/2006/relationships/image" Target="../media/image38.sv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2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25.vml"/><Relationship Id="rId6" Type="http://schemas.openxmlformats.org/officeDocument/2006/relationships/image" Target="../media/image4.emf"/><Relationship Id="rId5" Type="http://schemas.openxmlformats.org/officeDocument/2006/relationships/oleObject" Target="../embeddings/oleObject21.bin"/><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1.xml"/><Relationship Id="rId7" Type="http://schemas.openxmlformats.org/officeDocument/2006/relationships/image" Target="../media/image4.emf"/><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2.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26.vml"/><Relationship Id="rId6" Type="http://schemas.openxmlformats.org/officeDocument/2006/relationships/image" Target="../media/image4.emf"/><Relationship Id="rId5" Type="http://schemas.openxmlformats.org/officeDocument/2006/relationships/oleObject" Target="../embeddings/oleObject22.bin"/><Relationship Id="rId4"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62.xml"/><Relationship Id="rId7" Type="http://schemas.openxmlformats.org/officeDocument/2006/relationships/image" Target="../media/image4.emf"/><Relationship Id="rId2" Type="http://schemas.openxmlformats.org/officeDocument/2006/relationships/tags" Target="../tags/tag61.xml"/><Relationship Id="rId1" Type="http://schemas.openxmlformats.org/officeDocument/2006/relationships/vmlDrawing" Target="../drawings/vmlDrawing27.vml"/><Relationship Id="rId6" Type="http://schemas.openxmlformats.org/officeDocument/2006/relationships/oleObject" Target="../embeddings/oleObject23.bin"/><Relationship Id="rId5" Type="http://schemas.openxmlformats.org/officeDocument/2006/relationships/slideLayout" Target="../slideLayouts/slideLayout1.xml"/><Relationship Id="rId4" Type="http://schemas.openxmlformats.org/officeDocument/2006/relationships/tags" Target="../tags/tag63.xml"/><Relationship Id="rId9" Type="http://schemas.openxmlformats.org/officeDocument/2006/relationships/chart" Target="../charts/chart2.xml"/></Relationships>
</file>

<file path=ppt/slides/_rels/slide32.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tags" Target="../tags/tag65.xml"/><Relationship Id="rId7" Type="http://schemas.openxmlformats.org/officeDocument/2006/relationships/image" Target="../media/image4.emf"/><Relationship Id="rId2" Type="http://schemas.openxmlformats.org/officeDocument/2006/relationships/tags" Target="../tags/tag64.xml"/><Relationship Id="rId1" Type="http://schemas.openxmlformats.org/officeDocument/2006/relationships/vmlDrawing" Target="../drawings/vmlDrawing28.vml"/><Relationship Id="rId6" Type="http://schemas.openxmlformats.org/officeDocument/2006/relationships/oleObject" Target="../embeddings/oleObject24.bin"/><Relationship Id="rId5" Type="http://schemas.openxmlformats.org/officeDocument/2006/relationships/slideLayout" Target="../slideLayouts/slideLayout1.xml"/><Relationship Id="rId4" Type="http://schemas.openxmlformats.org/officeDocument/2006/relationships/tags" Target="../tags/tag66.xml"/></Relationships>
</file>

<file path=ppt/slides/_rels/slide33.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tags" Target="../tags/tag68.xml"/><Relationship Id="rId7" Type="http://schemas.openxmlformats.org/officeDocument/2006/relationships/image" Target="../media/image4.emf"/><Relationship Id="rId2" Type="http://schemas.openxmlformats.org/officeDocument/2006/relationships/tags" Target="../tags/tag67.xml"/><Relationship Id="rId1" Type="http://schemas.openxmlformats.org/officeDocument/2006/relationships/vmlDrawing" Target="../drawings/vmlDrawing29.vml"/><Relationship Id="rId6" Type="http://schemas.openxmlformats.org/officeDocument/2006/relationships/oleObject" Target="../embeddings/oleObject25.bin"/><Relationship Id="rId5" Type="http://schemas.openxmlformats.org/officeDocument/2006/relationships/slideLayout" Target="../slideLayouts/slideLayout1.xml"/><Relationship Id="rId4" Type="http://schemas.openxmlformats.org/officeDocument/2006/relationships/tags" Target="../tags/tag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slide" Target="slide19.xml"/><Relationship Id="rId18" Type="http://schemas.openxmlformats.org/officeDocument/2006/relationships/slide" Target="slide7.xml"/><Relationship Id="rId26" Type="http://schemas.openxmlformats.org/officeDocument/2006/relationships/image" Target="../media/image13.png"/><Relationship Id="rId39" Type="http://schemas.openxmlformats.org/officeDocument/2006/relationships/image" Target="../media/image160.png"/><Relationship Id="rId3" Type="http://schemas.openxmlformats.org/officeDocument/2006/relationships/tags" Target="../tags/tag13.xml"/><Relationship Id="rId21" Type="http://schemas.openxmlformats.org/officeDocument/2006/relationships/image" Target="../media/image100.png"/><Relationship Id="rId34" Type="http://schemas.openxmlformats.org/officeDocument/2006/relationships/slide" Target="slide29.xml"/><Relationship Id="rId42" Type="http://schemas.openxmlformats.org/officeDocument/2006/relationships/image" Target="../media/image170.png"/><Relationship Id="rId7" Type="http://schemas.openxmlformats.org/officeDocument/2006/relationships/oleObject" Target="../embeddings/oleObject4.bin"/><Relationship Id="rId12" Type="http://schemas.openxmlformats.org/officeDocument/2006/relationships/image" Target="../media/image8.png"/><Relationship Id="rId17" Type="http://schemas.openxmlformats.org/officeDocument/2006/relationships/image" Target="../media/image10.png"/><Relationship Id="rId25" Type="http://schemas.openxmlformats.org/officeDocument/2006/relationships/slide" Target="slide6.xml"/><Relationship Id="rId33" Type="http://schemas.openxmlformats.org/officeDocument/2006/relationships/image" Target="../media/image140.png"/><Relationship Id="rId38" Type="http://schemas.openxmlformats.org/officeDocument/2006/relationships/image" Target="../media/image17.png"/><Relationship Id="rId2" Type="http://schemas.openxmlformats.org/officeDocument/2006/relationships/tags" Target="../tags/tag12.xml"/><Relationship Id="rId16" Type="http://schemas.openxmlformats.org/officeDocument/2006/relationships/slide" Target="slide2.xml"/><Relationship Id="rId29" Type="http://schemas.openxmlformats.org/officeDocument/2006/relationships/image" Target="../media/image14.png"/><Relationship Id="rId41" Type="http://schemas.openxmlformats.org/officeDocument/2006/relationships/image" Target="../media/image18.png"/><Relationship Id="rId1" Type="http://schemas.openxmlformats.org/officeDocument/2006/relationships/vmlDrawing" Target="../drawings/vmlDrawing4.vml"/><Relationship Id="rId6" Type="http://schemas.openxmlformats.org/officeDocument/2006/relationships/notesSlide" Target="../notesSlides/notesSlide3.xml"/><Relationship Id="rId11" Type="http://schemas.openxmlformats.org/officeDocument/2006/relationships/image" Target="../media/image6.png"/><Relationship Id="rId24" Type="http://schemas.openxmlformats.org/officeDocument/2006/relationships/image" Target="../media/image110.png"/><Relationship Id="rId32" Type="http://schemas.openxmlformats.org/officeDocument/2006/relationships/image" Target="../media/image15.png"/><Relationship Id="rId37" Type="http://schemas.openxmlformats.org/officeDocument/2006/relationships/slide" Target="slide30.xml"/><Relationship Id="rId40" Type="http://schemas.openxmlformats.org/officeDocument/2006/relationships/slide" Target="slide31.xml"/><Relationship Id="rId5" Type="http://schemas.openxmlformats.org/officeDocument/2006/relationships/slideLayout" Target="../slideLayouts/slideLayout2.xml"/><Relationship Id="rId15" Type="http://schemas.openxmlformats.org/officeDocument/2006/relationships/image" Target="../media/image90.png"/><Relationship Id="rId23" Type="http://schemas.openxmlformats.org/officeDocument/2006/relationships/image" Target="../media/image12.png"/><Relationship Id="rId28" Type="http://schemas.openxmlformats.org/officeDocument/2006/relationships/slide" Target="slide12.xml"/><Relationship Id="rId36" Type="http://schemas.openxmlformats.org/officeDocument/2006/relationships/image" Target="../media/image150.png"/><Relationship Id="rId10" Type="http://schemas.openxmlformats.org/officeDocument/2006/relationships/slide" Target="slide17.xml"/><Relationship Id="rId19" Type="http://schemas.openxmlformats.org/officeDocument/2006/relationships/image" Target="../media/image11.png"/><Relationship Id="rId31" Type="http://schemas.openxmlformats.org/officeDocument/2006/relationships/slide" Target="slide13.xml"/><Relationship Id="rId44" Type="http://schemas.openxmlformats.org/officeDocument/2006/relationships/image" Target="../media/image19.png"/><Relationship Id="rId4" Type="http://schemas.openxmlformats.org/officeDocument/2006/relationships/tags" Target="../tags/tag14.xml"/><Relationship Id="rId9" Type="http://schemas.openxmlformats.org/officeDocument/2006/relationships/image" Target="../media/image7.png"/><Relationship Id="rId14" Type="http://schemas.openxmlformats.org/officeDocument/2006/relationships/image" Target="../media/image9.png"/><Relationship Id="rId22" Type="http://schemas.openxmlformats.org/officeDocument/2006/relationships/slide" Target="slide27.xml"/><Relationship Id="rId27" Type="http://schemas.openxmlformats.org/officeDocument/2006/relationships/image" Target="../media/image120.png"/><Relationship Id="rId30" Type="http://schemas.openxmlformats.org/officeDocument/2006/relationships/image" Target="../media/image130.png"/><Relationship Id="rId35" Type="http://schemas.openxmlformats.org/officeDocument/2006/relationships/image" Target="../media/image16.png"/><Relationship Id="rId43" Type="http://schemas.openxmlformats.org/officeDocument/2006/relationships/slide" Target="slide33.xml"/></Relationships>
</file>

<file path=ppt/slides/_rels/slide6.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0.png"/><Relationship Id="rId2" Type="http://schemas.openxmlformats.org/officeDocument/2006/relationships/tags" Target="../tags/tag15.xml"/><Relationship Id="rId1" Type="http://schemas.openxmlformats.org/officeDocument/2006/relationships/vmlDrawing" Target="../drawings/vmlDrawing5.vml"/><Relationship Id="rId6" Type="http://schemas.openxmlformats.org/officeDocument/2006/relationships/image" Target="../media/image4.emf"/><Relationship Id="rId5" Type="http://schemas.openxmlformats.org/officeDocument/2006/relationships/oleObject" Target="../embeddings/oleObject5.bin"/><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9.xml"/><Relationship Id="rId7" Type="http://schemas.openxmlformats.org/officeDocument/2006/relationships/image" Target="../media/image22.png"/><Relationship Id="rId2" Type="http://schemas.openxmlformats.org/officeDocument/2006/relationships/tags" Target="../tags/tag18.xml"/><Relationship Id="rId1" Type="http://schemas.openxmlformats.org/officeDocument/2006/relationships/vmlDrawing" Target="../drawings/vmlDrawing6.vml"/><Relationship Id="rId6" Type="http://schemas.openxmlformats.org/officeDocument/2006/relationships/image" Target="../media/image4.emf"/><Relationship Id="rId11" Type="http://schemas.openxmlformats.org/officeDocument/2006/relationships/image" Target="../media/image23.png"/><Relationship Id="rId5" Type="http://schemas.openxmlformats.org/officeDocument/2006/relationships/oleObject" Target="../embeddings/oleObject6.bin"/><Relationship Id="rId10" Type="http://schemas.openxmlformats.org/officeDocument/2006/relationships/image" Target="../media/image21.png"/><Relationship Id="rId4" Type="http://schemas.openxmlformats.org/officeDocument/2006/relationships/slideLayout" Target="../slideLayouts/slideLayout1.xml"/><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1.xml"/><Relationship Id="rId7" Type="http://schemas.openxmlformats.org/officeDocument/2006/relationships/image" Target="../media/image4.emf"/><Relationship Id="rId2" Type="http://schemas.openxmlformats.org/officeDocument/2006/relationships/tags" Target="../tags/tag20.xml"/><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image" Target="../media/image21.png"/><Relationship Id="rId5" Type="http://schemas.openxmlformats.org/officeDocument/2006/relationships/image" Target="../media/image23.png"/><Relationship Id="rId10" Type="http://schemas.openxmlformats.org/officeDocument/2006/relationships/image" Target="../media/image22.png"/><Relationship Id="rId4" Type="http://schemas.openxmlformats.org/officeDocument/2006/relationships/slideLayout" Target="../slideLayouts/slideLayout1.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30878-DBD3-456C-99A7-6C94BC8B5130}"/>
              </a:ext>
            </a:extLst>
          </p:cNvPr>
          <p:cNvSpPr txBox="1">
            <a:spLocks/>
          </p:cNvSpPr>
          <p:nvPr/>
        </p:nvSpPr>
        <p:spPr>
          <a:xfrm>
            <a:off x="420256" y="2888674"/>
            <a:ext cx="5440218" cy="2275046"/>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a:lnSpc>
                <a:spcPct val="80000"/>
              </a:lnSpc>
              <a:buNone/>
            </a:pPr>
            <a:r>
              <a:rPr lang="en-US" sz="9600" dirty="0">
                <a:solidFill>
                  <a:schemeClr val="tx1"/>
                </a:solidFill>
              </a:rPr>
              <a:t>Medical Billing </a:t>
            </a:r>
          </a:p>
        </p:txBody>
      </p:sp>
      <p:sp>
        <p:nvSpPr>
          <p:cNvPr id="4" name="TextBox 3">
            <a:extLst>
              <a:ext uri="{FF2B5EF4-FFF2-40B4-BE49-F238E27FC236}">
                <a16:creationId xmlns:a16="http://schemas.microsoft.com/office/drawing/2014/main" id="{16302D8A-C938-4A06-8BA5-73AC26D98D09}"/>
              </a:ext>
            </a:extLst>
          </p:cNvPr>
          <p:cNvSpPr txBox="1"/>
          <p:nvPr/>
        </p:nvSpPr>
        <p:spPr>
          <a:xfrm>
            <a:off x="10972800" y="263235"/>
            <a:ext cx="845127" cy="942109"/>
          </a:xfrm>
          <a:prstGeom prst="rect">
            <a:avLst/>
          </a:prstGeom>
          <a:solidFill>
            <a:schemeClr val="bg1">
              <a:lumMod val="50000"/>
            </a:schemeClr>
          </a:solidFill>
        </p:spPr>
        <p:txBody>
          <a:bodyPr wrap="square" lIns="0" tIns="0" rIns="0" bIns="0" numCol="1" rtlCol="0">
            <a:spAutoFit/>
          </a:bodyPr>
          <a:lstStyle/>
          <a:p>
            <a:pPr algn="l"/>
            <a:endParaRPr lang="en-US" sz="1400" kern="0" dirty="0"/>
          </a:p>
        </p:txBody>
      </p:sp>
      <p:pic>
        <p:nvPicPr>
          <p:cNvPr id="6" name="Picture 5">
            <a:extLst>
              <a:ext uri="{FF2B5EF4-FFF2-40B4-BE49-F238E27FC236}">
                <a16:creationId xmlns:a16="http://schemas.microsoft.com/office/drawing/2014/main" id="{D53EDD96-6A9F-4DE0-8B32-A8BC185584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750" b="87750" l="20250" r="88250">
                        <a14:foregroundMark x1="29929" y1="72449" x2="27167" y2="50917"/>
                        <a14:foregroundMark x1="27167" y1="50917" x2="33167" y2="40917"/>
                        <a14:foregroundMark x1="34250" y1="40917" x2="40667" y2="35583"/>
                        <a14:foregroundMark x1="40667" y1="35583" x2="50333" y2="36667"/>
                        <a14:foregroundMark x1="50333" y1="36667" x2="56000" y2="29750"/>
                        <a14:foregroundMark x1="56000" y1="29750" x2="59583" y2="4833"/>
                        <a14:foregroundMark x1="67083" y1="3750" x2="86667" y2="16000"/>
                        <a14:foregroundMark x1="52833" y1="35583" x2="48000" y2="42917"/>
                        <a14:foregroundMark x1="48000" y1="42917" x2="44250" y2="63083"/>
                        <a14:foregroundMark x1="44250" y1="63083" x2="44917" y2="65333"/>
                        <a14:foregroundMark x1="30417" y1="72750" x2="17000" y2="79917"/>
                        <a14:foregroundMark x1="17000" y1="79917" x2="17917" y2="89167"/>
                        <a14:foregroundMark x1="17917" y1="89167" x2="37417" y2="99667"/>
                        <a14:foregroundMark x1="37417" y1="99667" x2="81750" y2="74333"/>
                        <a14:foregroundMark x1="81750" y1="74333" x2="87083" y2="64417"/>
                        <a14:foregroundMark x1="87083" y1="64417" x2="86000" y2="18250"/>
                        <a14:foregroundMark x1="86000" y1="18250" x2="88250" y2="35083"/>
                        <a14:foregroundMark x1="43333" y1="37417" x2="35417" y2="39333"/>
                        <a14:foregroundMark x1="33417" y1="42000" x2="38417" y2="34167"/>
                        <a14:foregroundMark x1="38417" y1="34167" x2="40167" y2="36167"/>
                        <a14:foregroundMark x1="37917" y1="35583" x2="34250" y2="41417"/>
                        <a14:backgroundMark x1="87527" y1="35179" x2="88167" y2="66417"/>
                        <a14:backgroundMark x1="87167" y1="17583" x2="87177" y2="18093"/>
                        <a14:backgroundMark x1="88167" y1="66417" x2="83583" y2="75083"/>
                        <a14:backgroundMark x1="83583" y1="75083" x2="44750" y2="96667"/>
                        <a14:backgroundMark x1="44750" y1="96667" x2="37854" y2="98344"/>
                        <a14:backgroundMark x1="16330" y1="87530" x2="13333" y2="85750"/>
                        <a14:backgroundMark x1="18610" y1="81793" x2="24083" y2="77688"/>
                        <a14:backgroundMark x1="13333" y1="85750" x2="15959" y2="83781"/>
                        <a14:backgroundMark x1="47496" y1="41109" x2="44917" y2="43417"/>
                        <a14:backgroundMark x1="44917" y1="43417" x2="45490" y2="48661"/>
                      </a14:backgroundRemoval>
                    </a14:imgEffect>
                  </a14:imgLayer>
                </a14:imgProps>
              </a:ext>
            </a:extLst>
          </a:blip>
          <a:srcRect l="12828" t="3232" r="12627" b="2828"/>
          <a:stretch/>
        </p:blipFill>
        <p:spPr>
          <a:xfrm>
            <a:off x="7287489" y="540327"/>
            <a:ext cx="4572001" cy="4906199"/>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2399123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extLst>
              <p:ext uri="{D42A27DB-BD31-4B8C-83A1-F6EECF244321}">
                <p14:modId xmlns:p14="http://schemas.microsoft.com/office/powerpoint/2010/main" val="867223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87"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7"/>
          <a:srcRect r="38824" b="18695"/>
          <a:stretch/>
        </p:blipFill>
        <p:spPr>
          <a:xfrm>
            <a:off x="4595932" y="2037984"/>
            <a:ext cx="3090744" cy="3079547"/>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8"/>
          <a:srcRect l="3194" t="10778" r="25169"/>
          <a:stretch/>
        </p:blipFill>
        <p:spPr>
          <a:xfrm>
            <a:off x="2246689" y="2199909"/>
            <a:ext cx="2227761" cy="2219691"/>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9"/>
          <a:srcRect l="47318" t="29394" r="10667" b="7722"/>
          <a:stretch/>
        </p:blipFill>
        <p:spPr>
          <a:xfrm>
            <a:off x="137217" y="2223722"/>
            <a:ext cx="1820883" cy="1817826"/>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10"/>
          <a:srcRect l="2728" t="19258" r="2728" b="17777"/>
          <a:stretch/>
        </p:blipFill>
        <p:spPr>
          <a:xfrm>
            <a:off x="7819063" y="2223722"/>
            <a:ext cx="2235201" cy="223145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1"/>
          <a:srcRect l="13696" t="2963" r="13696"/>
          <a:stretch/>
        </p:blipFill>
        <p:spPr>
          <a:xfrm>
            <a:off x="10174027" y="2223723"/>
            <a:ext cx="1820883" cy="1822871"/>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9"/>
          <a:srcRect l="47318" t="29394" r="10667" b="7722"/>
          <a:stretch/>
        </p:blipFill>
        <p:spPr>
          <a:xfrm>
            <a:off x="12566130"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7"/>
          <a:srcRect r="38824" b="18695"/>
          <a:stretch/>
        </p:blipFill>
        <p:spPr>
          <a:xfrm>
            <a:off x="15005290"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208580" y="1450129"/>
            <a:ext cx="1774845" cy="584775"/>
          </a:xfrm>
          <a:prstGeom prst="rect">
            <a:avLst/>
          </a:prstGeom>
          <a:noFill/>
        </p:spPr>
        <p:txBody>
          <a:bodyPr wrap="none" numCol="1" rtlCol="0">
            <a:spAutoFit/>
          </a:bodyPr>
          <a:lstStyle/>
          <a:p>
            <a:pPr algn="ctr"/>
            <a:r>
              <a:rPr lang="de-DE" altLang="de-DE" sz="3200" dirty="0"/>
              <a:t>Check In</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4"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3</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11350" y="1564429"/>
            <a:ext cx="1465979"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10" name="TextBox 9">
            <a:extLst>
              <a:ext uri="{FF2B5EF4-FFF2-40B4-BE49-F238E27FC236}">
                <a16:creationId xmlns:a16="http://schemas.microsoft.com/office/drawing/2014/main" id="{2D955090-E87B-41DF-B5F9-2F676D0D45F4}"/>
              </a:ext>
            </a:extLst>
          </p:cNvPr>
          <p:cNvSpPr txBox="1"/>
          <p:nvPr/>
        </p:nvSpPr>
        <p:spPr>
          <a:xfrm>
            <a:off x="332304" y="1564429"/>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6"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5</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057650" y="5227506"/>
            <a:ext cx="4100513" cy="1754326"/>
          </a:xfrm>
          <a:prstGeom prst="rect">
            <a:avLst/>
          </a:prstGeom>
          <a:noFill/>
        </p:spPr>
        <p:txBody>
          <a:bodyPr wrap="square" numCol="1" rtlCol="0">
            <a:spAutoFit/>
          </a:bodyPr>
          <a:lstStyle/>
          <a:p>
            <a:pPr algn="just"/>
            <a:r>
              <a:rPr lang="en-US" sz="1800" dirty="0">
                <a:latin typeface="Lexend"/>
              </a:rPr>
              <a:t>When Patients arrive in provider’s office, they are marked as check-In. All the necessary paperwork is done at this point, like signing consent forms, </a:t>
            </a:r>
          </a:p>
          <a:p>
            <a:pPr algn="just"/>
            <a:r>
              <a:rPr lang="en-US" dirty="0">
                <a:latin typeface="Lexend"/>
              </a:rPr>
              <a:t>(</a:t>
            </a:r>
            <a:r>
              <a:rPr lang="en-US" sz="1800" dirty="0">
                <a:latin typeface="Lexend"/>
              </a:rPr>
              <a:t>ROI, AOB or ABN).</a:t>
            </a:r>
          </a:p>
          <a:p>
            <a:pPr algn="just"/>
            <a:endParaRPr lang="de-DE" altLang="de-DE" dirty="0"/>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0"/>
          <a:srcRect l="2728" t="19258" r="2728" b="17777"/>
          <a:stretch/>
        </p:blipFill>
        <p:spPr>
          <a:xfrm>
            <a:off x="19821426" y="2223723"/>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8"/>
          <a:srcRect l="3194" t="10778" r="25169"/>
          <a:stretch/>
        </p:blipFill>
        <p:spPr>
          <a:xfrm>
            <a:off x="17297256" y="2223722"/>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5054736"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7549251"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9966817"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2764795"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Tree>
    <p:custDataLst>
      <p:tags r:id="rId2"/>
    </p:custDataLst>
    <p:extLst>
      <p:ext uri="{BB962C8B-B14F-4D97-AF65-F5344CB8AC3E}">
        <p14:creationId xmlns:p14="http://schemas.microsoft.com/office/powerpoint/2010/main" val="643121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10"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7"/>
          <a:srcRect l="3194" t="10778" r="25169"/>
          <a:stretch/>
        </p:blipFill>
        <p:spPr>
          <a:xfrm>
            <a:off x="4462840" y="2066559"/>
            <a:ext cx="3030770" cy="3019791"/>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8"/>
          <a:srcRect r="38824" b="18695"/>
          <a:stretch/>
        </p:blipFill>
        <p:spPr>
          <a:xfrm>
            <a:off x="2109907" y="2109422"/>
            <a:ext cx="2190631" cy="2182695"/>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9"/>
          <a:srcRect l="47318" t="29394" r="10667" b="7722"/>
          <a:stretch/>
        </p:blipFill>
        <p:spPr>
          <a:xfrm>
            <a:off x="137217" y="2223722"/>
            <a:ext cx="1820883" cy="1817826"/>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10"/>
          <a:srcRect l="2728" t="19258" r="2728" b="17777"/>
          <a:stretch/>
        </p:blipFill>
        <p:spPr>
          <a:xfrm>
            <a:off x="7819063" y="2223722"/>
            <a:ext cx="2235201" cy="223145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1"/>
          <a:srcRect l="13696" t="2963" r="13696"/>
          <a:stretch/>
        </p:blipFill>
        <p:spPr>
          <a:xfrm>
            <a:off x="10174027" y="2223723"/>
            <a:ext cx="1820883" cy="1822871"/>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9"/>
          <a:srcRect l="47318" t="29394" r="10667" b="7722"/>
          <a:stretch/>
        </p:blipFill>
        <p:spPr>
          <a:xfrm>
            <a:off x="12591530"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8"/>
          <a:srcRect r="38824" b="18695"/>
          <a:stretch/>
        </p:blipFill>
        <p:spPr>
          <a:xfrm>
            <a:off x="15005290"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4798944" y="1450129"/>
            <a:ext cx="2279791" cy="584775"/>
          </a:xfrm>
          <a:prstGeom prst="rect">
            <a:avLst/>
          </a:prstGeom>
          <a:noFill/>
        </p:spPr>
        <p:txBody>
          <a:bodyPr wrap="none" numCol="1" rtlCol="0">
            <a:spAutoFit/>
          </a:bodyPr>
          <a:lstStyle/>
          <a:p>
            <a:pPr algn="ctr"/>
            <a:r>
              <a:rPr lang="de-DE" altLang="de-DE" sz="3200" dirty="0"/>
              <a:t>Check- Out</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4"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3</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11350" y="1564429"/>
            <a:ext cx="1465979"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10" name="TextBox 9">
            <a:extLst>
              <a:ext uri="{FF2B5EF4-FFF2-40B4-BE49-F238E27FC236}">
                <a16:creationId xmlns:a16="http://schemas.microsoft.com/office/drawing/2014/main" id="{2D955090-E87B-41DF-B5F9-2F676D0D45F4}"/>
              </a:ext>
            </a:extLst>
          </p:cNvPr>
          <p:cNvSpPr txBox="1"/>
          <p:nvPr/>
        </p:nvSpPr>
        <p:spPr>
          <a:xfrm>
            <a:off x="332304" y="1564429"/>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6"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5</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057650" y="5227506"/>
            <a:ext cx="3929063" cy="923330"/>
          </a:xfrm>
          <a:prstGeom prst="rect">
            <a:avLst/>
          </a:prstGeom>
          <a:noFill/>
        </p:spPr>
        <p:txBody>
          <a:bodyPr wrap="square" numCol="1" rtlCol="0">
            <a:spAutoFit/>
          </a:bodyPr>
          <a:lstStyle/>
          <a:p>
            <a:r>
              <a:rPr lang="en-US" sz="1800" dirty="0">
                <a:solidFill>
                  <a:schemeClr val="tx1"/>
                </a:solidFill>
                <a:latin typeface="Lexend"/>
              </a:rPr>
              <a:t>When patient has seen the doctor and heading out of the doctor’s office, its called Check-Out.</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0"/>
          <a:srcRect l="2728" t="19258" r="2728" b="17777"/>
          <a:stretch/>
        </p:blipFill>
        <p:spPr>
          <a:xfrm>
            <a:off x="19821426" y="2223723"/>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7"/>
          <a:srcRect l="3194" t="10778" r="25169"/>
          <a:stretch/>
        </p:blipFill>
        <p:spPr>
          <a:xfrm>
            <a:off x="17297256" y="2223722"/>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5054736"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7549251"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9966817"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2764795"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Tree>
    <p:custDataLst>
      <p:tags r:id="rId2"/>
    </p:custDataLst>
    <p:extLst>
      <p:ext uri="{BB962C8B-B14F-4D97-AF65-F5344CB8AC3E}">
        <p14:creationId xmlns:p14="http://schemas.microsoft.com/office/powerpoint/2010/main" val="3971102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E18B07EE-A45E-4446-A223-5B883B13E13D}"/>
              </a:ext>
            </a:extLst>
          </p:cNvPr>
          <p:cNvGraphicFramePr>
            <a:graphicFrameLocks noChangeAspect="1"/>
          </p:cNvGraphicFramePr>
          <p:nvPr>
            <p:custDataLst>
              <p:tags r:id="rId3"/>
            </p:custDataLst>
            <p:extLst>
              <p:ext uri="{D42A27DB-BD31-4B8C-83A1-F6EECF244321}">
                <p14:modId xmlns:p14="http://schemas.microsoft.com/office/powerpoint/2010/main" val="48312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73"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5">
            <a:extLst>
              <a:ext uri="{FF2B5EF4-FFF2-40B4-BE49-F238E27FC236}">
                <a16:creationId xmlns:a16="http://schemas.microsoft.com/office/drawing/2014/main" id="{AEC5AC40-97A5-413A-84C8-544FFF6443E2}"/>
              </a:ext>
            </a:extLst>
          </p:cNvPr>
          <p:cNvPicPr>
            <a:picLocks noChangeAspect="1"/>
          </p:cNvPicPr>
          <p:nvPr/>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638156" y="2117580"/>
            <a:ext cx="2429307" cy="2477800"/>
          </a:xfrm>
          <a:prstGeom prst="rect">
            <a:avLst/>
          </a:prstGeom>
          <a:solidFill>
            <a:schemeClr val="bg2">
              <a:lumMod val="25000"/>
              <a:lumOff val="75000"/>
            </a:schemeClr>
          </a:solidFill>
        </p:spPr>
      </p:pic>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33518" y="1936931"/>
            <a:ext cx="5582628" cy="1169551"/>
          </a:xfrm>
          <a:prstGeom prst="rect">
            <a:avLst/>
          </a:prstGeom>
          <a:noFill/>
        </p:spPr>
        <p:txBody>
          <a:bodyPr wrap="square" lIns="0" tIns="0" rIns="0" bIns="0" numCol="1" rtlCol="0">
            <a:spAutoFit/>
          </a:bodyPr>
          <a:lstStyle/>
          <a:p>
            <a:r>
              <a:rPr lang="de-DE" altLang="de-DE" sz="4000" b="1" spc="300" dirty="0">
                <a:solidFill>
                  <a:schemeClr val="accent1">
                    <a:lumMod val="20000"/>
                    <a:lumOff val="80000"/>
                  </a:schemeClr>
                </a:solidFill>
              </a:rPr>
              <a:t>Patient</a:t>
            </a:r>
            <a:r>
              <a:rPr lang="de-DE" altLang="de-DE" sz="3600" b="1" spc="300" dirty="0">
                <a:solidFill>
                  <a:schemeClr val="accent1">
                    <a:lumMod val="20000"/>
                    <a:lumOff val="80000"/>
                  </a:schemeClr>
                </a:solidFill>
              </a:rPr>
              <a:t> Demographics and Registration </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3616178"/>
            <a:ext cx="3435236" cy="2215991"/>
          </a:xfrm>
          <a:prstGeom prst="rect">
            <a:avLst/>
          </a:prstGeom>
          <a:noFill/>
        </p:spPr>
        <p:txBody>
          <a:bodyPr wrap="none" lIns="0" tIns="0" rIns="0" bIns="0" numCol="1" rtlCol="0">
            <a:spAutoFit/>
          </a:bodyPr>
          <a:lstStyle/>
          <a:p>
            <a:pPr marL="342900" indent="-342900">
              <a:buFont typeface="Arial" panose="020B0604020202020204" pitchFamily="34" charset="0"/>
              <a:buChar char="•"/>
            </a:pPr>
            <a:r>
              <a:rPr lang="de-DE" altLang="de-DE" sz="2400" dirty="0">
                <a:solidFill>
                  <a:schemeClr val="tx2"/>
                </a:solidFill>
              </a:rPr>
              <a:t>Patient Status </a:t>
            </a:r>
          </a:p>
          <a:p>
            <a:pPr marL="342900" indent="-342900">
              <a:buFont typeface="Arial" panose="020B0604020202020204" pitchFamily="34" charset="0"/>
              <a:buChar char="•"/>
            </a:pPr>
            <a:r>
              <a:rPr lang="de-DE" altLang="de-DE" sz="2400" dirty="0">
                <a:solidFill>
                  <a:schemeClr val="tx2"/>
                </a:solidFill>
              </a:rPr>
              <a:t>Insurance Information</a:t>
            </a:r>
          </a:p>
          <a:p>
            <a:pPr marL="342900" indent="-342900">
              <a:buFont typeface="Arial" panose="020B0604020202020204" pitchFamily="34" charset="0"/>
              <a:buChar char="•"/>
            </a:pPr>
            <a:r>
              <a:rPr lang="de-DE" altLang="de-DE" sz="2400" dirty="0">
                <a:solidFill>
                  <a:schemeClr val="tx2"/>
                </a:solidFill>
              </a:rPr>
              <a:t>Patient Information</a:t>
            </a:r>
          </a:p>
          <a:p>
            <a:pPr marL="971550" lvl="1" indent="-514350">
              <a:buFont typeface="+mj-lt"/>
              <a:buAutoNum type="romanLcPeriod"/>
            </a:pPr>
            <a:r>
              <a:rPr lang="de-DE" altLang="de-DE" sz="2400" dirty="0">
                <a:solidFill>
                  <a:schemeClr val="tx2"/>
                </a:solidFill>
              </a:rPr>
              <a:t>Mandatory </a:t>
            </a:r>
          </a:p>
          <a:p>
            <a:pPr marL="971550" lvl="1" indent="-514350">
              <a:buFont typeface="+mj-lt"/>
              <a:buAutoNum type="romanLcPeriod"/>
            </a:pPr>
            <a:r>
              <a:rPr lang="de-DE" altLang="de-DE" sz="2400" dirty="0">
                <a:solidFill>
                  <a:schemeClr val="tx2"/>
                </a:solidFill>
              </a:rPr>
              <a:t>Optional </a:t>
            </a:r>
          </a:p>
          <a:p>
            <a:pPr marL="971550" lvl="1" indent="-514350">
              <a:buFont typeface="+mj-lt"/>
              <a:buAutoNum type="romanLcPeriod"/>
            </a:pPr>
            <a:endParaRPr lang="de-DE" altLang="de-DE" sz="2400" dirty="0">
              <a:solidFill>
                <a:schemeClr val="accent5"/>
              </a:solidFill>
            </a:endParaRPr>
          </a:p>
        </p:txBody>
      </p:sp>
      <p:sp>
        <p:nvSpPr>
          <p:cNvPr id="3" name="Rectangle 2">
            <a:extLst>
              <a:ext uri="{FF2B5EF4-FFF2-40B4-BE49-F238E27FC236}">
                <a16:creationId xmlns:a16="http://schemas.microsoft.com/office/drawing/2014/main" id="{DA566ADB-536A-4E6E-8DF3-35C84FA42DE6}"/>
              </a:ext>
            </a:extLst>
          </p:cNvPr>
          <p:cNvSpPr/>
          <p:nvPr/>
        </p:nvSpPr>
        <p:spPr>
          <a:xfrm>
            <a:off x="10945091" y="332509"/>
            <a:ext cx="942109" cy="678873"/>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par>
                                <p:cTn id="12" presetID="10" presetClass="entr" presetSubtype="0" fill="hold" grpId="0" nodeType="withEffect">
                                  <p:stCondLst>
                                    <p:cond delay="26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2"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250" fill="hold"/>
                                        <p:tgtEl>
                                          <p:spTgt spid="6"/>
                                        </p:tgtEl>
                                        <p:attrNameLst>
                                          <p:attrName>ppt_x</p:attrName>
                                        </p:attrNameLst>
                                      </p:cBhvr>
                                      <p:tavLst>
                                        <p:tav tm="0">
                                          <p:val>
                                            <p:strVal val="1+#ppt_w/2"/>
                                          </p:val>
                                        </p:tav>
                                        <p:tav tm="100000">
                                          <p:val>
                                            <p:strVal val="#ppt_x"/>
                                          </p:val>
                                        </p:tav>
                                      </p:tavLst>
                                    </p:anim>
                                    <p:anim calcmode="lin" valueType="num">
                                      <p:cBhvr additive="base">
                                        <p:cTn id="18" dur="1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97"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3">
            <a:extLst>
              <a:ext uri="{FF2B5EF4-FFF2-40B4-BE49-F238E27FC236}">
                <a16:creationId xmlns:a16="http://schemas.microsoft.com/office/drawing/2014/main" id="{D81D1B18-74B3-46A6-ABB8-331098570171}"/>
              </a:ext>
            </a:extLst>
          </p:cNvPr>
          <p:cNvPicPr>
            <a:picLocks noChangeAspect="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Lst>
          </a:blip>
          <a:srcRect l="7011" t="18246" r="6088" b="18596"/>
          <a:stretch/>
        </p:blipFill>
        <p:spPr>
          <a:xfrm>
            <a:off x="2066757" y="2237875"/>
            <a:ext cx="2789969" cy="2020226"/>
          </a:xfrm>
          <a:prstGeom prst="rect">
            <a:avLst/>
          </a:prstGeom>
          <a:effectLst>
            <a:innerShdw blurRad="63500" dist="50800" dir="5400000">
              <a:prstClr val="black">
                <a:alpha val="50000"/>
              </a:prstClr>
            </a:innerShdw>
          </a:effectLst>
        </p:spPr>
      </p:pic>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566250"/>
            <a:ext cx="6691086" cy="372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71435" y="1924334"/>
            <a:ext cx="3122440" cy="553998"/>
          </a:xfrm>
          <a:prstGeom prst="rect">
            <a:avLst/>
          </a:prstGeom>
          <a:noFill/>
        </p:spPr>
        <p:txBody>
          <a:bodyPr wrap="square" lIns="0" tIns="0" rIns="0" bIns="0" numCol="1" rtlCol="0">
            <a:spAutoFit/>
          </a:bodyPr>
          <a:lstStyle/>
          <a:p>
            <a:r>
              <a:rPr lang="de-DE" altLang="de-DE" sz="3600" dirty="0">
                <a:latin typeface="+mj-lt"/>
              </a:rPr>
              <a:t>Charge Entry</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2784143"/>
            <a:ext cx="4634110" cy="1107996"/>
          </a:xfrm>
          <a:prstGeom prst="rect">
            <a:avLst/>
          </a:prstGeom>
          <a:noFill/>
        </p:spPr>
        <p:txBody>
          <a:bodyPr wrap="square" lIns="0" tIns="0" rIns="0" bIns="0" numCol="1" rtlCol="0">
            <a:spAutoFit/>
          </a:bodyPr>
          <a:lstStyle/>
          <a:p>
            <a:r>
              <a:rPr lang="en-US" dirty="0"/>
              <a:t>Charge entry is the process of assigning to the patient account an appropriate $ value as per the chosen medical codes and corresponding fee schedule.</a:t>
            </a:r>
            <a:endParaRPr lang="de-DE" altLang="de-DE" sz="2400" dirty="0">
              <a:solidFill>
                <a:schemeClr val="accent5"/>
              </a:solidFill>
            </a:endParaRPr>
          </a:p>
        </p:txBody>
      </p:sp>
      <p:sp>
        <p:nvSpPr>
          <p:cNvPr id="5" name="Rectangle 4">
            <a:extLst>
              <a:ext uri="{FF2B5EF4-FFF2-40B4-BE49-F238E27FC236}">
                <a16:creationId xmlns:a16="http://schemas.microsoft.com/office/drawing/2014/main" id="{BCB87D60-72F2-489B-82A2-741649B8A646}"/>
              </a:ext>
            </a:extLst>
          </p:cNvPr>
          <p:cNvSpPr/>
          <p:nvPr/>
        </p:nvSpPr>
        <p:spPr>
          <a:xfrm>
            <a:off x="10852484" y="240632"/>
            <a:ext cx="986590" cy="866273"/>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6763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par>
                                <p:cTn id="12" presetID="10" presetClass="entr" presetSubtype="0" fill="hold" grpId="0" nodeType="withEffect">
                                  <p:stCondLst>
                                    <p:cond delay="26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2"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250" fill="hold"/>
                                        <p:tgtEl>
                                          <p:spTgt spid="4"/>
                                        </p:tgtEl>
                                        <p:attrNameLst>
                                          <p:attrName>ppt_x</p:attrName>
                                        </p:attrNameLst>
                                      </p:cBhvr>
                                      <p:tavLst>
                                        <p:tav tm="0">
                                          <p:val>
                                            <p:strVal val="1+#ppt_w/2"/>
                                          </p:val>
                                        </p:tav>
                                        <p:tav tm="100000">
                                          <p:val>
                                            <p:strVal val="#ppt_x"/>
                                          </p:val>
                                        </p:tav>
                                      </p:tavLst>
                                    </p:anim>
                                    <p:anim calcmode="lin" valueType="num">
                                      <p:cBhvr additive="base">
                                        <p:cTn id="1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69"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3169436" cy="430887"/>
          </a:xfrm>
          <a:prstGeom prst="rect">
            <a:avLst/>
          </a:prstGeom>
          <a:noFill/>
        </p:spPr>
        <p:txBody>
          <a:bodyPr wrap="square" lIns="0" tIns="0" rIns="0" bIns="0" numCol="1" rtlCol="0">
            <a:spAutoFit/>
          </a:bodyPr>
          <a:lstStyle/>
          <a:p>
            <a:r>
              <a:rPr lang="de-DE" altLang="de-DE" sz="2800" spc="300" dirty="0">
                <a:highlight>
                  <a:srgbClr val="C57C86"/>
                </a:highlight>
              </a:rPr>
              <a:t>Medical Coding </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869168"/>
            <a:ext cx="3523845" cy="2492990"/>
          </a:xfrm>
          <a:prstGeom prst="rect">
            <a:avLst/>
          </a:prstGeom>
          <a:solidFill>
            <a:schemeClr val="accent6">
              <a:lumMod val="50000"/>
            </a:schemeClr>
          </a:solidFill>
        </p:spPr>
        <p:txBody>
          <a:bodyPr wrap="square" lIns="0" tIns="0" rIns="0" bIns="0" numCol="1" rtlCol="0">
            <a:spAutoFit/>
          </a:bodyPr>
          <a:lstStyle/>
          <a:p>
            <a:r>
              <a:rPr lang="en-US" b="1" i="0" dirty="0">
                <a:solidFill>
                  <a:schemeClr val="tx2"/>
                </a:solidFill>
                <a:effectLst/>
                <a:latin typeface="arial" panose="020B0604020202020204" pitchFamily="34" charset="0"/>
              </a:rPr>
              <a:t>Medical coding</a:t>
            </a:r>
            <a:r>
              <a:rPr lang="en-US" b="0" i="0" dirty="0">
                <a:solidFill>
                  <a:schemeClr val="tx2"/>
                </a:solidFill>
                <a:effectLst/>
                <a:latin typeface="arial" panose="020B0604020202020204" pitchFamily="34" charset="0"/>
              </a:rPr>
              <a:t> is the transformation of healthcare diagnoses, procedures, medical services, and equipment into universal medical alphanumeric codes.</a:t>
            </a:r>
          </a:p>
          <a:p>
            <a:pPr marL="342900" indent="-342900">
              <a:buFont typeface="Arial" panose="020B0604020202020204" pitchFamily="34" charset="0"/>
              <a:buChar char="•"/>
            </a:pPr>
            <a:r>
              <a:rPr lang="en-US" altLang="de-DE" dirty="0">
                <a:solidFill>
                  <a:schemeClr val="tx2"/>
                </a:solidFill>
                <a:latin typeface="arial" panose="020B0604020202020204" pitchFamily="34" charset="0"/>
              </a:rPr>
              <a:t>ICD</a:t>
            </a:r>
          </a:p>
          <a:p>
            <a:pPr marL="342900" indent="-342900">
              <a:buFont typeface="Arial" panose="020B0604020202020204" pitchFamily="34" charset="0"/>
              <a:buChar char="•"/>
            </a:pPr>
            <a:r>
              <a:rPr lang="en-US" altLang="de-DE" dirty="0">
                <a:solidFill>
                  <a:schemeClr val="tx2"/>
                </a:solidFill>
                <a:latin typeface="arial" panose="020B0604020202020204" pitchFamily="34" charset="0"/>
              </a:rPr>
              <a:t>CPT</a:t>
            </a:r>
          </a:p>
          <a:p>
            <a:pPr marL="342900" indent="-342900">
              <a:buFont typeface="Arial" panose="020B0604020202020204" pitchFamily="34" charset="0"/>
              <a:buChar char="•"/>
            </a:pPr>
            <a:r>
              <a:rPr lang="en-US" altLang="de-DE" dirty="0">
                <a:solidFill>
                  <a:schemeClr val="tx2"/>
                </a:solidFill>
                <a:latin typeface="arial" panose="020B0604020202020204" pitchFamily="34" charset="0"/>
              </a:rPr>
              <a:t>Modifiers</a:t>
            </a:r>
            <a:endParaRPr lang="de-DE" altLang="de-DE" sz="2400" dirty="0">
              <a:solidFill>
                <a:schemeClr val="tx2"/>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8"/>
          <a:srcRect l="20180" r="20180"/>
          <a:stretch/>
        </p:blipFill>
        <p:spPr>
          <a:xfrm>
            <a:off x="-7884" y="13119"/>
            <a:ext cx="6859059" cy="6844882"/>
          </a:xfrm>
          <a:prstGeom prst="rect">
            <a:avLst/>
          </a:prstGeom>
          <a:ln>
            <a:noFill/>
          </a:ln>
        </p:spPr>
      </p:pic>
      <p:sp>
        <p:nvSpPr>
          <p:cNvPr id="2" name="Rectangle 1">
            <a:extLst>
              <a:ext uri="{FF2B5EF4-FFF2-40B4-BE49-F238E27FC236}">
                <a16:creationId xmlns:a16="http://schemas.microsoft.com/office/drawing/2014/main" id="{07DE5230-3EA5-4AE9-8B34-12E3706AAF35}"/>
              </a:ext>
            </a:extLst>
          </p:cNvPr>
          <p:cNvSpPr/>
          <p:nvPr/>
        </p:nvSpPr>
        <p:spPr>
          <a:xfrm>
            <a:off x="11013743" y="286603"/>
            <a:ext cx="914400" cy="764275"/>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3921851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5"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765302" y="1183144"/>
            <a:ext cx="3892091" cy="553998"/>
          </a:xfrm>
          <a:prstGeom prst="rect">
            <a:avLst/>
          </a:prstGeom>
          <a:noFill/>
        </p:spPr>
        <p:txBody>
          <a:bodyPr wrap="none" lIns="0" tIns="0" rIns="0" bIns="0" numCol="1" rtlCol="0">
            <a:spAutoFit/>
          </a:bodyPr>
          <a:lstStyle/>
          <a:p>
            <a:r>
              <a:rPr lang="de-DE" altLang="de-DE" sz="3600" spc="300" dirty="0">
                <a:solidFill>
                  <a:srgbClr val="CB225B"/>
                </a:solidFill>
              </a:rPr>
              <a:t>Clearing House </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4" name="TextBox 23">
            <a:extLst>
              <a:ext uri="{FF2B5EF4-FFF2-40B4-BE49-F238E27FC236}">
                <a16:creationId xmlns:a16="http://schemas.microsoft.com/office/drawing/2014/main" id="{00A2A0F6-5FFE-4D0B-B57E-ECA81C5E7276}"/>
              </a:ext>
            </a:extLst>
          </p:cNvPr>
          <p:cNvSpPr txBox="1"/>
          <p:nvPr/>
        </p:nvSpPr>
        <p:spPr>
          <a:xfrm>
            <a:off x="723331" y="1916569"/>
            <a:ext cx="5581935" cy="4308872"/>
          </a:xfrm>
          <a:prstGeom prst="rect">
            <a:avLst/>
          </a:prstGeom>
          <a:noFill/>
        </p:spPr>
        <p:txBody>
          <a:bodyPr wrap="square" lIns="0" tIns="0" rIns="0" bIns="0" numCol="1" rtlCol="0">
            <a:spAutoFit/>
          </a:bodyPr>
          <a:lstStyle/>
          <a:p>
            <a:r>
              <a:rPr lang="en-US" sz="2800" b="0" i="0" dirty="0">
                <a:solidFill>
                  <a:schemeClr val="tx2"/>
                </a:solidFill>
                <a:effectLst/>
                <a:latin typeface="Google Sans"/>
              </a:rPr>
              <a:t>A clearinghouse is responsible for checking, scrubbing the medical claims for errors, and verifying if the claim is rightly processed by the payer.</a:t>
            </a:r>
          </a:p>
          <a:p>
            <a:r>
              <a:rPr lang="en-US" sz="2800" b="0" i="0" dirty="0">
                <a:solidFill>
                  <a:schemeClr val="tx2"/>
                </a:solidFill>
                <a:effectLst/>
                <a:latin typeface="Google Sans"/>
              </a:rPr>
              <a:t>Its main role is to ensure that the transaction goes smoothly, with the buyer receiving the tradable goods he intends to acquire and the seller receiving the right amount paid for the tradable goods he is selling.</a:t>
            </a:r>
            <a:endParaRPr lang="en-US" sz="2800" dirty="0">
              <a:solidFill>
                <a:schemeClr val="tx2"/>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154436"/>
          </a:xfrm>
          <a:prstGeom prst="rect">
            <a:avLst/>
          </a:prstGeom>
          <a:noFill/>
        </p:spPr>
        <p:txBody>
          <a:bodyPr wrap="square" lIns="0" tIns="0" rIns="0" bIns="0" numCol="1" rtlCol="0">
            <a:spAutoFit/>
          </a:bodyPr>
          <a:lstStyle/>
          <a:p>
            <a:r>
              <a:rPr lang="en-US" sz="2000" b="0" i="0" dirty="0">
                <a:solidFill>
                  <a:srgbClr val="333333"/>
                </a:solidFill>
                <a:effectLst/>
                <a:latin typeface="Roboto" panose="02000000000000000000" pitchFamily="2" charset="0"/>
              </a:rPr>
              <a:t>The medical billing process is a series of steps completed by billing specialists to ensure that medical professionals are reimbursed for their services. Depending upon the circumstances, it can take a matter of days to complete or may stretch over several weeks or months.</a:t>
            </a:r>
            <a:endParaRPr lang="de-DE" altLang="de-DE" sz="3200" spc="300" dirty="0">
              <a:solidFill>
                <a:schemeClr val="bg2">
                  <a:lumMod val="90000"/>
                  <a:lumOff val="10000"/>
                </a:schemeClr>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40912" y="994640"/>
            <a:ext cx="747510" cy="747510"/>
          </a:xfrm>
          <a:prstGeom prst="rect">
            <a:avLst/>
          </a:prstGeom>
        </p:spPr>
      </p:pic>
    </p:spTree>
    <p:custDataLst>
      <p:tags r:id="rId2"/>
    </p:custDataLst>
    <p:extLst>
      <p:ext uri="{BB962C8B-B14F-4D97-AF65-F5344CB8AC3E}">
        <p14:creationId xmlns:p14="http://schemas.microsoft.com/office/powerpoint/2010/main" val="312705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9"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7375" y="1183144"/>
            <a:ext cx="3659656" cy="553998"/>
          </a:xfrm>
          <a:prstGeom prst="rect">
            <a:avLst/>
          </a:prstGeom>
          <a:noFill/>
        </p:spPr>
        <p:txBody>
          <a:bodyPr wrap="none" lIns="0" tIns="0" rIns="0" bIns="0" numCol="1" rtlCol="0">
            <a:spAutoFit/>
          </a:bodyPr>
          <a:lstStyle/>
          <a:p>
            <a:r>
              <a:rPr lang="de-DE" altLang="de-DE" sz="3600" b="1" spc="300" dirty="0">
                <a:solidFill>
                  <a:schemeClr val="bg2">
                    <a:lumMod val="90000"/>
                    <a:lumOff val="10000"/>
                  </a:schemeClr>
                </a:solidFill>
              </a:rPr>
              <a:t>Medical Billing</a:t>
            </a:r>
          </a:p>
        </p:txBody>
      </p:sp>
      <p:sp>
        <p:nvSpPr>
          <p:cNvPr id="9" name="Oval 8">
            <a:extLst>
              <a:ext uri="{FF2B5EF4-FFF2-40B4-BE49-F238E27FC236}">
                <a16:creationId xmlns:a16="http://schemas.microsoft.com/office/drawing/2014/main" id="{67191FB7-1694-4872-81F9-FE7754259935}"/>
              </a:ext>
            </a:extLst>
          </p:cNvPr>
          <p:cNvSpPr/>
          <p:nvPr/>
        </p:nvSpPr>
        <p:spPr>
          <a:xfrm>
            <a:off x="587854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3659656" cy="553998"/>
          </a:xfrm>
          <a:prstGeom prst="rect">
            <a:avLst/>
          </a:prstGeom>
          <a:noFill/>
        </p:spPr>
        <p:txBody>
          <a:bodyPr wrap="none" lIns="0" tIns="0" rIns="0" bIns="0" numCol="1" rtlCol="0">
            <a:spAutoFit/>
          </a:bodyPr>
          <a:lstStyle/>
          <a:p>
            <a:r>
              <a:rPr lang="de-DE" altLang="de-DE" sz="3600" spc="300" dirty="0">
                <a:solidFill>
                  <a:srgbClr val="079B84"/>
                </a:solidFill>
              </a:rPr>
              <a:t>Medical Billing</a:t>
            </a:r>
          </a:p>
        </p:txBody>
      </p:sp>
      <p:sp>
        <p:nvSpPr>
          <p:cNvPr id="24" name="TextBox 23">
            <a:extLst>
              <a:ext uri="{FF2B5EF4-FFF2-40B4-BE49-F238E27FC236}">
                <a16:creationId xmlns:a16="http://schemas.microsoft.com/office/drawing/2014/main" id="{00A2A0F6-5FFE-4D0B-B57E-ECA81C5E7276}"/>
              </a:ext>
            </a:extLst>
          </p:cNvPr>
          <p:cNvSpPr txBox="1"/>
          <p:nvPr/>
        </p:nvSpPr>
        <p:spPr>
          <a:xfrm>
            <a:off x="587376" y="1916569"/>
            <a:ext cx="4330698" cy="3323987"/>
          </a:xfrm>
          <a:prstGeom prst="rect">
            <a:avLst/>
          </a:prstGeom>
          <a:noFill/>
        </p:spPr>
        <p:txBody>
          <a:bodyPr wrap="square" lIns="0" tIns="0" rIns="0" bIns="0" numCol="1" rtlCol="0">
            <a:spAutoFit/>
          </a:bodyPr>
          <a:lstStyle/>
          <a:p>
            <a:r>
              <a:rPr lang="en-US" sz="2400" b="0" i="0" dirty="0">
                <a:solidFill>
                  <a:schemeClr val="bg2">
                    <a:lumMod val="90000"/>
                    <a:lumOff val="10000"/>
                  </a:schemeClr>
                </a:solidFill>
                <a:effectLst/>
                <a:latin typeface="Montserrat" panose="00000500000000000000" pitchFamily="2" charset="0"/>
              </a:rPr>
              <a:t>Medical billing is the process of generating healthcare claims to submit to insurance companies for the purpose of obtaining payment for medical services rendered by providers and provider organizations.</a:t>
            </a:r>
            <a:endParaRPr lang="en-US" sz="2400" dirty="0">
              <a:solidFill>
                <a:schemeClr val="bg2">
                  <a:lumMod val="90000"/>
                  <a:lumOff val="10000"/>
                </a:schemeClr>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954655"/>
          </a:xfrm>
          <a:prstGeom prst="rect">
            <a:avLst/>
          </a:prstGeom>
          <a:noFill/>
        </p:spPr>
        <p:txBody>
          <a:bodyPr wrap="square" lIns="0" tIns="0" rIns="0" bIns="0" numCol="1" rtlCol="0">
            <a:spAutoFit/>
          </a:bodyPr>
          <a:lstStyle/>
          <a:p>
            <a:r>
              <a:rPr lang="en-US" sz="2400" b="0" i="0" dirty="0">
                <a:solidFill>
                  <a:schemeClr val="tx2"/>
                </a:solidFill>
                <a:effectLst/>
                <a:latin typeface="Roboto" panose="02000000000000000000" pitchFamily="2" charset="0"/>
              </a:rPr>
              <a:t>The medical billing process is a series of steps completed by billing specialists to ensure that medical professionals are reimbursed for their services. Depending upon the circumstances, it can take a matter of days to complete, or may stretch over several weeks or months</a:t>
            </a:r>
            <a:endParaRPr lang="de-DE" altLang="de-DE" sz="3600" spc="300" dirty="0">
              <a:solidFill>
                <a:schemeClr val="tx2"/>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26913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541311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056757"/>
              </a:gs>
              <a:gs pos="100000">
                <a:srgbClr val="079B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346262" y="994640"/>
            <a:ext cx="747510" cy="747510"/>
          </a:xfrm>
          <a:prstGeom prst="rect">
            <a:avLst/>
          </a:prstGeom>
        </p:spPr>
      </p:pic>
    </p:spTree>
    <p:custDataLst>
      <p:tags r:id="rId2"/>
    </p:custDataLst>
    <p:extLst>
      <p:ext uri="{BB962C8B-B14F-4D97-AF65-F5344CB8AC3E}">
        <p14:creationId xmlns:p14="http://schemas.microsoft.com/office/powerpoint/2010/main" val="2619038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23"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78821" y="626836"/>
            <a:ext cx="907300" cy="830997"/>
          </a:xfrm>
          <a:prstGeom prst="rect">
            <a:avLst/>
          </a:prstGeom>
          <a:noFill/>
        </p:spPr>
        <p:txBody>
          <a:bodyPr wrap="none" lIns="0" tIns="0" rIns="0" bIns="0" numCol="1" rtlCol="0">
            <a:spAutoFit/>
          </a:bodyPr>
          <a:lstStyle/>
          <a:p>
            <a:r>
              <a:rPr lang="de-DE" altLang="de-DE" sz="5400" b="1" spc="300" dirty="0">
                <a:solidFill>
                  <a:srgbClr val="FDAF1F"/>
                </a:solidFill>
                <a:latin typeface="+mj-lt"/>
              </a:rPr>
              <a:t>03</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603920"/>
            <a:ext cx="4620254" cy="369332"/>
          </a:xfrm>
          <a:prstGeom prst="rect">
            <a:avLst/>
          </a:prstGeom>
          <a:noFill/>
        </p:spPr>
        <p:txBody>
          <a:bodyPr wrap="square" lIns="0" tIns="0" rIns="0" bIns="0" numCol="1" rtlCol="0">
            <a:spAutoFit/>
          </a:bodyPr>
          <a:lstStyle/>
          <a:p>
            <a:r>
              <a:rPr lang="de-DE" altLang="de-DE" sz="2400" dirty="0">
                <a:solidFill>
                  <a:schemeClr val="accent2">
                    <a:lumMod val="60000"/>
                    <a:lumOff val="40000"/>
                  </a:schemeClr>
                </a:solidFill>
              </a:rPr>
              <a:t>Eligibility Verification</a:t>
            </a:r>
          </a:p>
        </p:txBody>
      </p:sp>
      <p:pic>
        <p:nvPicPr>
          <p:cNvPr id="13" name="Picture 12">
            <a:extLst>
              <a:ext uri="{FF2B5EF4-FFF2-40B4-BE49-F238E27FC236}">
                <a16:creationId xmlns:a16="http://schemas.microsoft.com/office/drawing/2014/main" id="{784FDE5B-904F-4AE7-9B55-439FCD99B15D}"/>
              </a:ext>
            </a:extLst>
          </p:cNvPr>
          <p:cNvPicPr>
            <a:picLocks noChangeAspect="1"/>
          </p:cNvPicPr>
          <p:nvPr/>
        </p:nvPicPr>
        <p:blipFill>
          <a:blip r:embed="rId8"/>
          <a:srcRect l="17621" r="17621"/>
          <a:stretch/>
        </p:blipFill>
        <p:spPr>
          <a:xfrm>
            <a:off x="0" y="0"/>
            <a:ext cx="3408066" cy="6844882"/>
          </a:xfrm>
          <a:prstGeom prst="rect">
            <a:avLst/>
          </a:prstGeom>
          <a:solidFill>
            <a:schemeClr val="bg1"/>
          </a:solidFill>
          <a:ln>
            <a:noFill/>
          </a:ln>
        </p:spPr>
      </p:pic>
      <p:pic>
        <p:nvPicPr>
          <p:cNvPr id="3" name="Picture 2">
            <a:extLst>
              <a:ext uri="{FF2B5EF4-FFF2-40B4-BE49-F238E27FC236}">
                <a16:creationId xmlns:a16="http://schemas.microsoft.com/office/drawing/2014/main" id="{85E635C0-0A4F-4FF1-AC1C-6F87AFF43807}"/>
              </a:ext>
            </a:extLst>
          </p:cNvPr>
          <p:cNvPicPr>
            <a:picLocks noChangeAspect="1"/>
          </p:cNvPicPr>
          <p:nvPr/>
        </p:nvPicPr>
        <p:blipFill>
          <a:blip r:embed="rId9"/>
          <a:srcRect l="25140" r="25140"/>
          <a:stretch/>
        </p:blipFill>
        <p:spPr>
          <a:xfrm>
            <a:off x="3225800" y="0"/>
            <a:ext cx="3911600" cy="6858000"/>
          </a:xfrm>
          <a:prstGeom prst="rect">
            <a:avLst/>
          </a:prstGeom>
          <a:solidFill>
            <a:schemeClr val="accent5">
              <a:lumMod val="60000"/>
              <a:lumOff val="40000"/>
            </a:schemeClr>
          </a:solidFill>
          <a:ln>
            <a:noFill/>
          </a:ln>
        </p:spPr>
      </p:pic>
      <p:sp>
        <p:nvSpPr>
          <p:cNvPr id="23" name="TextBox 22">
            <a:extLst>
              <a:ext uri="{FF2B5EF4-FFF2-40B4-BE49-F238E27FC236}">
                <a16:creationId xmlns:a16="http://schemas.microsoft.com/office/drawing/2014/main" id="{AEBF2DC3-8204-435C-A332-8E1567BA1C88}"/>
              </a:ext>
            </a:extLst>
          </p:cNvPr>
          <p:cNvSpPr txBox="1"/>
          <p:nvPr/>
        </p:nvSpPr>
        <p:spPr>
          <a:xfrm>
            <a:off x="7353421" y="3244334"/>
            <a:ext cx="4620254" cy="2215991"/>
          </a:xfrm>
          <a:prstGeom prst="rect">
            <a:avLst/>
          </a:prstGeom>
          <a:noFill/>
        </p:spPr>
        <p:txBody>
          <a:bodyPr wrap="square" lIns="0" tIns="0" rIns="0" bIns="0" numCol="1" rtlCol="0">
            <a:spAutoFit/>
          </a:bodyPr>
          <a:lstStyle/>
          <a:p>
            <a:pPr marL="342900" indent="-342900">
              <a:buFont typeface="Arial" panose="020B0604020202020204" pitchFamily="34" charset="0"/>
              <a:buChar char="•"/>
            </a:pPr>
            <a:r>
              <a:rPr lang="de-DE" altLang="de-DE" sz="2400" dirty="0">
                <a:solidFill>
                  <a:schemeClr val="tx1">
                    <a:lumMod val="75000"/>
                    <a:lumOff val="25000"/>
                  </a:schemeClr>
                </a:solidFill>
              </a:rPr>
              <a:t>Insurance Eligibility</a:t>
            </a:r>
          </a:p>
          <a:p>
            <a:pPr marL="342900" indent="-342900">
              <a:buFont typeface="Arial" panose="020B0604020202020204" pitchFamily="34" charset="0"/>
              <a:buChar char="•"/>
            </a:pPr>
            <a:r>
              <a:rPr lang="de-DE" altLang="de-DE" sz="2400" dirty="0">
                <a:solidFill>
                  <a:schemeClr val="tx1">
                    <a:lumMod val="75000"/>
                    <a:lumOff val="25000"/>
                  </a:schemeClr>
                </a:solidFill>
              </a:rPr>
              <a:t>Insurance Benefits</a:t>
            </a:r>
          </a:p>
          <a:p>
            <a:pPr marL="342900" indent="-342900">
              <a:buFont typeface="Arial" panose="020B0604020202020204" pitchFamily="34" charset="0"/>
              <a:buChar char="•"/>
            </a:pPr>
            <a:r>
              <a:rPr lang="de-DE" altLang="de-DE" sz="2400" dirty="0">
                <a:solidFill>
                  <a:schemeClr val="tx1">
                    <a:lumMod val="75000"/>
                    <a:lumOff val="25000"/>
                  </a:schemeClr>
                </a:solidFill>
              </a:rPr>
              <a:t>Co- Pay</a:t>
            </a:r>
          </a:p>
          <a:p>
            <a:pPr marL="342900" indent="-342900">
              <a:buFont typeface="Arial" panose="020B0604020202020204" pitchFamily="34" charset="0"/>
              <a:buChar char="•"/>
            </a:pPr>
            <a:r>
              <a:rPr lang="de-DE" altLang="de-DE" sz="2400" dirty="0">
                <a:solidFill>
                  <a:schemeClr val="tx1">
                    <a:lumMod val="75000"/>
                    <a:lumOff val="25000"/>
                  </a:schemeClr>
                </a:solidFill>
              </a:rPr>
              <a:t>Co-Insurance </a:t>
            </a:r>
          </a:p>
          <a:p>
            <a:pPr marL="342900" indent="-342900">
              <a:buFont typeface="Arial" panose="020B0604020202020204" pitchFamily="34" charset="0"/>
              <a:buChar char="•"/>
            </a:pPr>
            <a:r>
              <a:rPr lang="de-DE" altLang="de-DE" sz="2400" dirty="0">
                <a:solidFill>
                  <a:schemeClr val="tx1">
                    <a:lumMod val="75000"/>
                    <a:lumOff val="25000"/>
                  </a:schemeClr>
                </a:solidFill>
              </a:rPr>
              <a:t>Deductables</a:t>
            </a:r>
          </a:p>
          <a:p>
            <a:pPr marL="342900" indent="-342900">
              <a:buFont typeface="Arial" panose="020B0604020202020204" pitchFamily="34" charset="0"/>
              <a:buChar char="•"/>
            </a:pPr>
            <a:endParaRPr lang="de-DE" altLang="de-DE" sz="2400" dirty="0">
              <a:solidFill>
                <a:schemeClr val="tx1">
                  <a:lumMod val="75000"/>
                  <a:lumOff val="25000"/>
                </a:schemeClr>
              </a:solidFill>
            </a:endParaRPr>
          </a:p>
        </p:txBody>
      </p:sp>
      <p:sp>
        <p:nvSpPr>
          <p:cNvPr id="4" name="Rectangle 3">
            <a:extLst>
              <a:ext uri="{FF2B5EF4-FFF2-40B4-BE49-F238E27FC236}">
                <a16:creationId xmlns:a16="http://schemas.microsoft.com/office/drawing/2014/main" id="{CB78EF8B-BD8C-4836-9A9B-6DE0ACB1F7F5}"/>
              </a:ext>
            </a:extLst>
          </p:cNvPr>
          <p:cNvSpPr/>
          <p:nvPr/>
        </p:nvSpPr>
        <p:spPr>
          <a:xfrm>
            <a:off x="10985500" y="355600"/>
            <a:ext cx="800100" cy="6985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1763574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46"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40720" y="1376136"/>
            <a:ext cx="3606679" cy="861774"/>
          </a:xfrm>
          <a:prstGeom prst="rect">
            <a:avLst/>
          </a:prstGeom>
          <a:noFill/>
        </p:spPr>
        <p:txBody>
          <a:bodyPr wrap="square" lIns="0" tIns="0" rIns="0" bIns="0" numCol="1" rtlCol="0">
            <a:spAutoFit/>
          </a:bodyPr>
          <a:lstStyle/>
          <a:p>
            <a:r>
              <a:rPr lang="de-DE" altLang="de-DE" sz="2800" spc="300" dirty="0">
                <a:solidFill>
                  <a:schemeClr val="accent1">
                    <a:lumMod val="75000"/>
                  </a:schemeClr>
                </a:solidFill>
              </a:rPr>
              <a:t>Best Practices For Eligibility</a:t>
            </a:r>
          </a:p>
        </p:txBody>
      </p:sp>
      <p:sp>
        <p:nvSpPr>
          <p:cNvPr id="8" name="TextBox 7">
            <a:extLst>
              <a:ext uri="{FF2B5EF4-FFF2-40B4-BE49-F238E27FC236}">
                <a16:creationId xmlns:a16="http://schemas.microsoft.com/office/drawing/2014/main" id="{C9A73559-491A-4614-A844-496762024E0B}"/>
              </a:ext>
            </a:extLst>
          </p:cNvPr>
          <p:cNvSpPr txBox="1"/>
          <p:nvPr/>
        </p:nvSpPr>
        <p:spPr>
          <a:xfrm>
            <a:off x="7328021" y="2504168"/>
            <a:ext cx="4309884" cy="2154436"/>
          </a:xfrm>
          <a:prstGeom prst="rect">
            <a:avLst/>
          </a:prstGeom>
          <a:noFill/>
        </p:spPr>
        <p:txBody>
          <a:bodyPr wrap="square" lIns="0" tIns="0" rIns="0" bIns="0" numCol="1" rtlCol="0">
            <a:spAutoFit/>
          </a:bodyPr>
          <a:lstStyle/>
          <a:p>
            <a:pPr marL="342900" indent="-342900">
              <a:buFont typeface="Arial" panose="020B0604020202020204" pitchFamily="34" charset="0"/>
              <a:buChar char="•"/>
            </a:pPr>
            <a:r>
              <a:rPr lang="de-DE" altLang="de-DE" sz="2000" dirty="0"/>
              <a:t>Timely Verification</a:t>
            </a:r>
          </a:p>
          <a:p>
            <a:pPr marL="342900" indent="-342900">
              <a:buFont typeface="Arial" panose="020B0604020202020204" pitchFamily="34" charset="0"/>
              <a:buChar char="•"/>
            </a:pPr>
            <a:r>
              <a:rPr lang="de-DE" altLang="de-DE" sz="2000" dirty="0">
                <a:solidFill>
                  <a:schemeClr val="tx1">
                    <a:lumMod val="75000"/>
                    <a:lumOff val="25000"/>
                  </a:schemeClr>
                </a:solidFill>
              </a:rPr>
              <a:t>Accurate Data Entry</a:t>
            </a:r>
          </a:p>
          <a:p>
            <a:pPr marL="342900" indent="-342900">
              <a:buFont typeface="Arial" panose="020B0604020202020204" pitchFamily="34" charset="0"/>
              <a:buChar char="•"/>
            </a:pPr>
            <a:r>
              <a:rPr lang="de-DE" altLang="de-DE" sz="2000" dirty="0">
                <a:solidFill>
                  <a:schemeClr val="tx1">
                    <a:lumMod val="75000"/>
                    <a:lumOff val="25000"/>
                  </a:schemeClr>
                </a:solidFill>
              </a:rPr>
              <a:t>Communication with Insurance Provider</a:t>
            </a:r>
          </a:p>
          <a:p>
            <a:pPr marL="342900" indent="-342900">
              <a:buFont typeface="Arial" panose="020B0604020202020204" pitchFamily="34" charset="0"/>
              <a:buChar char="•"/>
            </a:pPr>
            <a:r>
              <a:rPr lang="de-DE" altLang="de-DE" sz="2000" dirty="0">
                <a:solidFill>
                  <a:schemeClr val="tx1">
                    <a:lumMod val="75000"/>
                    <a:lumOff val="25000"/>
                  </a:schemeClr>
                </a:solidFill>
              </a:rPr>
              <a:t>Thorough Documentation</a:t>
            </a:r>
          </a:p>
          <a:p>
            <a:pPr marL="342900" indent="-342900">
              <a:buFont typeface="Arial" panose="020B0604020202020204" pitchFamily="34" charset="0"/>
              <a:buChar char="•"/>
            </a:pPr>
            <a:r>
              <a:rPr lang="de-DE" altLang="de-DE" sz="2000" dirty="0">
                <a:solidFill>
                  <a:schemeClr val="tx1">
                    <a:lumMod val="75000"/>
                    <a:lumOff val="25000"/>
                  </a:schemeClr>
                </a:solidFill>
              </a:rPr>
              <a:t>Regular Training Update for Staff</a:t>
            </a:r>
          </a:p>
          <a:p>
            <a:endParaRPr lang="de-DE" altLang="de-DE" sz="20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8"/>
          <a:srcRect l="2433" r="2433"/>
          <a:stretch/>
        </p:blipFill>
        <p:spPr>
          <a:xfrm>
            <a:off x="0" y="140118"/>
            <a:ext cx="6736520" cy="6844882"/>
          </a:xfrm>
          <a:prstGeom prst="rect">
            <a:avLst/>
          </a:prstGeom>
          <a:solidFill>
            <a:schemeClr val="bg2"/>
          </a:solidFill>
          <a:ln>
            <a:noFill/>
          </a:ln>
        </p:spPr>
      </p:pic>
      <p:sp>
        <p:nvSpPr>
          <p:cNvPr id="2" name="Rectangle 1">
            <a:extLst>
              <a:ext uri="{FF2B5EF4-FFF2-40B4-BE49-F238E27FC236}">
                <a16:creationId xmlns:a16="http://schemas.microsoft.com/office/drawing/2014/main" id="{1793DDDC-D52B-4FAB-AE3C-B243769A1A55}"/>
              </a:ext>
            </a:extLst>
          </p:cNvPr>
          <p:cNvSpPr/>
          <p:nvPr/>
        </p:nvSpPr>
        <p:spPr>
          <a:xfrm>
            <a:off x="10960100" y="330200"/>
            <a:ext cx="812800" cy="7493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877525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74"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7" name="TextBox 6">
            <a:extLst>
              <a:ext uri="{FF2B5EF4-FFF2-40B4-BE49-F238E27FC236}">
                <a16:creationId xmlns:a16="http://schemas.microsoft.com/office/drawing/2014/main" id="{3F9C22D2-90FE-454B-B032-E42C3279131E}"/>
              </a:ext>
            </a:extLst>
          </p:cNvPr>
          <p:cNvSpPr txBox="1"/>
          <p:nvPr/>
        </p:nvSpPr>
        <p:spPr>
          <a:xfrm>
            <a:off x="1577877" y="745898"/>
            <a:ext cx="4810223" cy="553998"/>
          </a:xfrm>
          <a:prstGeom prst="rect">
            <a:avLst/>
          </a:prstGeom>
          <a:noFill/>
        </p:spPr>
        <p:txBody>
          <a:bodyPr wrap="square" lIns="0" tIns="0" rIns="0" bIns="0" numCol="1" rtlCol="0">
            <a:spAutoFit/>
          </a:bodyPr>
          <a:lstStyle/>
          <a:p>
            <a:r>
              <a:rPr lang="de-DE" altLang="de-DE" sz="3600" b="1" spc="300" dirty="0"/>
              <a:t>Patient</a:t>
            </a:r>
            <a:r>
              <a:rPr lang="de-DE" altLang="de-DE" sz="3200" b="1" spc="300" dirty="0"/>
              <a:t> Encounter</a:t>
            </a:r>
          </a:p>
        </p:txBody>
      </p:sp>
      <p:sp>
        <p:nvSpPr>
          <p:cNvPr id="8" name="TextBox 7">
            <a:extLst>
              <a:ext uri="{FF2B5EF4-FFF2-40B4-BE49-F238E27FC236}">
                <a16:creationId xmlns:a16="http://schemas.microsoft.com/office/drawing/2014/main" id="{C9A73559-491A-4614-A844-496762024E0B}"/>
              </a:ext>
            </a:extLst>
          </p:cNvPr>
          <p:cNvSpPr txBox="1"/>
          <p:nvPr/>
        </p:nvSpPr>
        <p:spPr>
          <a:xfrm>
            <a:off x="417414" y="1932668"/>
            <a:ext cx="6056086" cy="2954655"/>
          </a:xfrm>
          <a:prstGeom prst="rect">
            <a:avLst/>
          </a:prstGeom>
          <a:noFill/>
        </p:spPr>
        <p:txBody>
          <a:bodyPr wrap="square" lIns="0" tIns="0" rIns="0" bIns="0" numCol="1" rtlCol="0">
            <a:spAutoFit/>
          </a:bodyPr>
          <a:lstStyle/>
          <a:p>
            <a:r>
              <a:rPr lang="de-DE" altLang="de-DE" sz="2400" dirty="0"/>
              <a:t>Types of Encounter </a:t>
            </a:r>
          </a:p>
          <a:p>
            <a:pPr marL="514350" indent="-514350">
              <a:buFont typeface="Courier New" panose="02070309020205020404" pitchFamily="49" charset="0"/>
              <a:buChar char="o"/>
            </a:pPr>
            <a:r>
              <a:rPr lang="de-DE" altLang="de-DE" sz="2400" dirty="0"/>
              <a:t>Face to Face Encounter </a:t>
            </a:r>
          </a:p>
          <a:p>
            <a:pPr marL="514350" indent="-514350">
              <a:buFont typeface="Courier New" panose="02070309020205020404" pitchFamily="49" charset="0"/>
              <a:buChar char="o"/>
            </a:pPr>
            <a:r>
              <a:rPr lang="de-DE" altLang="de-DE" sz="2400" dirty="0"/>
              <a:t>Telecommunication Encounter</a:t>
            </a:r>
          </a:p>
          <a:p>
            <a:pPr marL="514350" indent="-514350">
              <a:buFont typeface="Courier New" panose="02070309020205020404" pitchFamily="49" charset="0"/>
              <a:buChar char="o"/>
            </a:pPr>
            <a:r>
              <a:rPr lang="de-DE" altLang="de-DE" sz="2400" dirty="0"/>
              <a:t>Emergency Room Encounter</a:t>
            </a:r>
          </a:p>
          <a:p>
            <a:pPr marL="514350" indent="-514350">
              <a:buFont typeface="Courier New" panose="02070309020205020404" pitchFamily="49" charset="0"/>
              <a:buChar char="o"/>
            </a:pPr>
            <a:r>
              <a:rPr lang="en-US" sz="2400" dirty="0"/>
              <a:t>Outpatient Encounter</a:t>
            </a:r>
          </a:p>
          <a:p>
            <a:pPr marL="514350" indent="-514350">
              <a:buFont typeface="Courier New" panose="02070309020205020404" pitchFamily="49" charset="0"/>
              <a:buChar char="o"/>
            </a:pPr>
            <a:r>
              <a:rPr lang="en-US" sz="2400" dirty="0"/>
              <a:t>Inpatient Encounter </a:t>
            </a:r>
          </a:p>
          <a:p>
            <a:pPr marL="514350" indent="-514350">
              <a:buFont typeface="Courier New" panose="02070309020205020404" pitchFamily="49" charset="0"/>
              <a:buChar char="o"/>
            </a:pPr>
            <a:r>
              <a:rPr lang="en-US" sz="2400" dirty="0"/>
              <a:t>Specialist Encounter </a:t>
            </a:r>
          </a:p>
          <a:p>
            <a:pPr marL="514350" indent="-514350">
              <a:buFont typeface="+mj-lt"/>
              <a:buAutoNum type="romanUcPeriod"/>
            </a:pP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t="46" b="46"/>
          <a:stretch/>
        </p:blipFill>
        <p:spPr>
          <a:xfrm>
            <a:off x="62121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9"/>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
        <p:nvSpPr>
          <p:cNvPr id="10" name="TextBox 9">
            <a:extLst>
              <a:ext uri="{FF2B5EF4-FFF2-40B4-BE49-F238E27FC236}">
                <a16:creationId xmlns:a16="http://schemas.microsoft.com/office/drawing/2014/main" id="{C9436A75-A373-43E2-91C0-EDBB0F63645A}"/>
              </a:ext>
            </a:extLst>
          </p:cNvPr>
          <p:cNvSpPr txBox="1"/>
          <p:nvPr/>
        </p:nvSpPr>
        <p:spPr>
          <a:xfrm>
            <a:off x="254000" y="571500"/>
            <a:ext cx="990600" cy="923330"/>
          </a:xfrm>
          <a:prstGeom prst="rect">
            <a:avLst/>
          </a:prstGeom>
          <a:noFill/>
        </p:spPr>
        <p:txBody>
          <a:bodyPr wrap="square" lIns="0" tIns="0" rIns="0" bIns="0" numCol="1" rtlCol="0">
            <a:spAutoFit/>
          </a:bodyPr>
          <a:lstStyle/>
          <a:p>
            <a:pPr algn="l"/>
            <a:r>
              <a:rPr lang="en-US" sz="6000" kern="0" dirty="0">
                <a:solidFill>
                  <a:schemeClr val="accent6">
                    <a:lumMod val="40000"/>
                    <a:lumOff val="60000"/>
                  </a:schemeClr>
                </a:solidFill>
                <a:latin typeface="Arial Rounded MT Bold" panose="020F0704030504030204" pitchFamily="34" charset="0"/>
              </a:rPr>
              <a:t>04</a:t>
            </a:r>
          </a:p>
        </p:txBody>
      </p:sp>
    </p:spTree>
    <p:custDataLst>
      <p:tags r:id="rId2"/>
    </p:custDataLst>
    <p:extLst>
      <p:ext uri="{BB962C8B-B14F-4D97-AF65-F5344CB8AC3E}">
        <p14:creationId xmlns:p14="http://schemas.microsoft.com/office/powerpoint/2010/main" val="3257447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40"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765302" y="1183144"/>
            <a:ext cx="3500958" cy="553998"/>
          </a:xfrm>
          <a:prstGeom prst="rect">
            <a:avLst/>
          </a:prstGeom>
          <a:noFill/>
        </p:spPr>
        <p:txBody>
          <a:bodyPr wrap="none" lIns="0" tIns="0" rIns="0" bIns="0" numCol="1" rtlCol="0">
            <a:spAutoFit/>
          </a:bodyPr>
          <a:lstStyle/>
          <a:p>
            <a:r>
              <a:rPr lang="de-DE" altLang="de-DE" sz="3600" spc="300" dirty="0">
                <a:solidFill>
                  <a:srgbClr val="CB225B"/>
                </a:solidFill>
              </a:rPr>
              <a:t>Medical Biling</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4" name="TextBox 23">
            <a:extLst>
              <a:ext uri="{FF2B5EF4-FFF2-40B4-BE49-F238E27FC236}">
                <a16:creationId xmlns:a16="http://schemas.microsoft.com/office/drawing/2014/main" id="{00A2A0F6-5FFE-4D0B-B57E-ECA81C5E7276}"/>
              </a:ext>
            </a:extLst>
          </p:cNvPr>
          <p:cNvSpPr txBox="1"/>
          <p:nvPr/>
        </p:nvSpPr>
        <p:spPr>
          <a:xfrm>
            <a:off x="1765303" y="1916569"/>
            <a:ext cx="4330698" cy="4308872"/>
          </a:xfrm>
          <a:prstGeom prst="rect">
            <a:avLst/>
          </a:prstGeom>
          <a:noFill/>
        </p:spPr>
        <p:txBody>
          <a:bodyPr wrap="square" lIns="0" tIns="0" rIns="0" bIns="0" numCol="1" rtlCol="0">
            <a:spAutoFit/>
          </a:bodyPr>
          <a:lstStyle/>
          <a:p>
            <a:r>
              <a:rPr lang="en-US" sz="2800" b="0" i="0" dirty="0">
                <a:solidFill>
                  <a:schemeClr val="tx2"/>
                </a:solidFill>
                <a:effectLst/>
                <a:latin typeface="Montserrat" panose="00000500000000000000" pitchFamily="2" charset="0"/>
              </a:rPr>
              <a:t>Medical billing is the process of generating healthcare claims to submit to insurance companies for the purpose of obtaining payment for medical services rendered by providers and provider organizations.</a:t>
            </a:r>
            <a:endParaRPr lang="en-US" sz="2800" dirty="0">
              <a:solidFill>
                <a:schemeClr val="tx2"/>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154436"/>
          </a:xfrm>
          <a:prstGeom prst="rect">
            <a:avLst/>
          </a:prstGeom>
          <a:noFill/>
        </p:spPr>
        <p:txBody>
          <a:bodyPr wrap="square" lIns="0" tIns="0" rIns="0" bIns="0" numCol="1" rtlCol="0">
            <a:spAutoFit/>
          </a:bodyPr>
          <a:lstStyle/>
          <a:p>
            <a:r>
              <a:rPr lang="en-US" sz="2000" b="0" i="0" dirty="0">
                <a:solidFill>
                  <a:srgbClr val="333333"/>
                </a:solidFill>
                <a:effectLst/>
                <a:latin typeface="Roboto" panose="02000000000000000000" pitchFamily="2" charset="0"/>
              </a:rPr>
              <a:t>The medical billing process is a series of steps completed by billing specialists to ensure that medical professionals are reimbursed for their services. Depending upon the circumstances, it can take a matter of days to complete or may stretch over several weeks or months.</a:t>
            </a:r>
            <a:endParaRPr lang="de-DE" altLang="de-DE" sz="3200" spc="300" dirty="0">
              <a:solidFill>
                <a:schemeClr val="bg2">
                  <a:lumMod val="90000"/>
                  <a:lumOff val="10000"/>
                </a:schemeClr>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40912" y="994640"/>
            <a:ext cx="747510" cy="747510"/>
          </a:xfrm>
          <a:prstGeom prst="rect">
            <a:avLst/>
          </a:prstGeom>
        </p:spPr>
      </p:pic>
    </p:spTree>
    <p:custDataLst>
      <p:tags r:id="rId2"/>
    </p:custDataLst>
    <p:extLst>
      <p:ext uri="{BB962C8B-B14F-4D97-AF65-F5344CB8AC3E}">
        <p14:creationId xmlns:p14="http://schemas.microsoft.com/office/powerpoint/2010/main" val="4210990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94"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408514" y="1045936"/>
            <a:ext cx="6199286" cy="861774"/>
          </a:xfrm>
          <a:prstGeom prst="rect">
            <a:avLst/>
          </a:prstGeom>
          <a:noFill/>
        </p:spPr>
        <p:txBody>
          <a:bodyPr wrap="square" lIns="0" tIns="0" rIns="0" bIns="0" numCol="1" rtlCol="0">
            <a:spAutoFit/>
          </a:bodyPr>
          <a:lstStyle/>
          <a:p>
            <a:r>
              <a:rPr lang="de-DE" altLang="de-DE" sz="2800" spc="300" dirty="0">
                <a:solidFill>
                  <a:schemeClr val="accent5"/>
                </a:solidFill>
                <a:latin typeface="+mj-lt"/>
              </a:rPr>
              <a:t>Key Components in Patient Encounter </a:t>
            </a:r>
          </a:p>
        </p:txBody>
      </p:sp>
      <p:sp>
        <p:nvSpPr>
          <p:cNvPr id="8" name="TextBox 7">
            <a:extLst>
              <a:ext uri="{FF2B5EF4-FFF2-40B4-BE49-F238E27FC236}">
                <a16:creationId xmlns:a16="http://schemas.microsoft.com/office/drawing/2014/main" id="{C9A73559-491A-4614-A844-496762024E0B}"/>
              </a:ext>
            </a:extLst>
          </p:cNvPr>
          <p:cNvSpPr txBox="1"/>
          <p:nvPr/>
        </p:nvSpPr>
        <p:spPr>
          <a:xfrm>
            <a:off x="5510114" y="2199368"/>
            <a:ext cx="5780186" cy="2215991"/>
          </a:xfrm>
          <a:prstGeom prst="rect">
            <a:avLst/>
          </a:prstGeom>
          <a:noFill/>
        </p:spPr>
        <p:txBody>
          <a:bodyPr wrap="square" lIns="0" tIns="0" rIns="0" bIns="0" numCol="1" rtlCol="0">
            <a:spAutoFit/>
          </a:bodyPr>
          <a:lstStyle/>
          <a:p>
            <a:pPr marL="1028700" lvl="1" indent="-571500">
              <a:buFont typeface="Courier New" panose="02070309020205020404" pitchFamily="49" charset="0"/>
              <a:buChar char="o"/>
            </a:pPr>
            <a:r>
              <a:rPr lang="en-US" sz="2400" dirty="0"/>
              <a:t> Chief Complaint(CC)</a:t>
            </a:r>
          </a:p>
          <a:p>
            <a:pPr marL="1028700" lvl="1" indent="-571500">
              <a:buFont typeface="Courier New" panose="02070309020205020404" pitchFamily="49" charset="0"/>
              <a:buChar char="o"/>
            </a:pPr>
            <a:r>
              <a:rPr lang="en-US" sz="2400" dirty="0"/>
              <a:t>Diagnosis And Assessment </a:t>
            </a:r>
          </a:p>
          <a:p>
            <a:pPr marL="1028700" lvl="1" indent="-571500">
              <a:buFont typeface="Courier New" panose="02070309020205020404" pitchFamily="49" charset="0"/>
              <a:buChar char="o"/>
            </a:pPr>
            <a:r>
              <a:rPr lang="en-US" sz="2400" dirty="0"/>
              <a:t> Treatment Plan </a:t>
            </a:r>
          </a:p>
          <a:p>
            <a:pPr marL="1028700" lvl="1" indent="-571500">
              <a:buFont typeface="Courier New" panose="02070309020205020404" pitchFamily="49" charset="0"/>
              <a:buChar char="o"/>
            </a:pPr>
            <a:r>
              <a:rPr lang="en-US" sz="2400" dirty="0"/>
              <a:t>Communication and Education</a:t>
            </a:r>
          </a:p>
          <a:p>
            <a:pPr marL="1028700" lvl="1" indent="-571500">
              <a:buFont typeface="Courier New" panose="02070309020205020404" pitchFamily="49" charset="0"/>
              <a:buChar char="o"/>
            </a:pPr>
            <a:r>
              <a:rPr lang="en-US" sz="2400" dirty="0"/>
              <a:t>Documentation</a:t>
            </a:r>
          </a:p>
          <a:p>
            <a:pPr marL="1028700" lvl="1" indent="-571500">
              <a:buFont typeface="Courier New" panose="02070309020205020404" pitchFamily="49" charset="0"/>
              <a:buChar char="o"/>
            </a:pPr>
            <a:r>
              <a:rPr lang="en-US" sz="2400" dirty="0"/>
              <a:t>Follow-up Plan</a:t>
            </a: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t="46" b="46"/>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22" name="Picture 21">
            <a:extLst>
              <a:ext uri="{FF2B5EF4-FFF2-40B4-BE49-F238E27FC236}">
                <a16:creationId xmlns:a16="http://schemas.microsoft.com/office/drawing/2014/main" id="{34C31449-A6DD-47DD-912E-64882D9E16C3}"/>
              </a:ext>
            </a:extLst>
          </p:cNvPr>
          <p:cNvPicPr>
            <a:picLocks noChangeAspect="1"/>
          </p:cNvPicPr>
          <p:nvPr/>
        </p:nvPicPr>
        <p:blipFill rotWithShape="1">
          <a:blip r:embed="rId9"/>
          <a:srcRect l="-6544" t="830" r="8960" b="-830"/>
          <a:stretch/>
        </p:blipFill>
        <p:spPr>
          <a:xfrm>
            <a:off x="558207" y="1635541"/>
            <a:ext cx="4476626" cy="4587460"/>
          </a:xfrm>
          <a:prstGeom prst="ellipse">
            <a:avLst/>
          </a:prstGeom>
          <a:ln>
            <a:solidFill>
              <a:schemeClr val="bg2"/>
            </a:solidFill>
          </a:ln>
        </p:spPr>
      </p:pic>
      <p:sp>
        <p:nvSpPr>
          <p:cNvPr id="2" name="Rectangle 1">
            <a:extLst>
              <a:ext uri="{FF2B5EF4-FFF2-40B4-BE49-F238E27FC236}">
                <a16:creationId xmlns:a16="http://schemas.microsoft.com/office/drawing/2014/main" id="{FC103DCC-CBA3-4123-9A79-8FD948FEE35C}"/>
              </a:ext>
            </a:extLst>
          </p:cNvPr>
          <p:cNvSpPr/>
          <p:nvPr/>
        </p:nvSpPr>
        <p:spPr>
          <a:xfrm>
            <a:off x="10922000" y="355600"/>
            <a:ext cx="825500" cy="6731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395270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extLst>
              <p:ext uri="{D42A27DB-BD31-4B8C-83A1-F6EECF244321}">
                <p14:modId xmlns:p14="http://schemas.microsoft.com/office/powerpoint/2010/main" val="3585280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18"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357715" y="563336"/>
            <a:ext cx="5843686" cy="861774"/>
          </a:xfrm>
          <a:prstGeom prst="rect">
            <a:avLst/>
          </a:prstGeom>
          <a:noFill/>
        </p:spPr>
        <p:txBody>
          <a:bodyPr wrap="square" lIns="0" tIns="0" rIns="0" bIns="0" numCol="1" rtlCol="0">
            <a:spAutoFit/>
          </a:bodyPr>
          <a:lstStyle/>
          <a:p>
            <a:r>
              <a:rPr lang="de-DE" altLang="de-DE" sz="2800" spc="300" dirty="0">
                <a:solidFill>
                  <a:srgbClr val="079B84"/>
                </a:solidFill>
              </a:rPr>
              <a:t>Impact of Technology on Patient Encounter</a:t>
            </a:r>
          </a:p>
        </p:txBody>
      </p:sp>
      <p:sp>
        <p:nvSpPr>
          <p:cNvPr id="8" name="TextBox 7">
            <a:extLst>
              <a:ext uri="{FF2B5EF4-FFF2-40B4-BE49-F238E27FC236}">
                <a16:creationId xmlns:a16="http://schemas.microsoft.com/office/drawing/2014/main" id="{C9A73559-491A-4614-A844-496762024E0B}"/>
              </a:ext>
            </a:extLst>
          </p:cNvPr>
          <p:cNvSpPr txBox="1"/>
          <p:nvPr/>
        </p:nvSpPr>
        <p:spPr>
          <a:xfrm>
            <a:off x="5421214" y="1869168"/>
            <a:ext cx="6056086" cy="1846659"/>
          </a:xfrm>
          <a:prstGeom prst="rect">
            <a:avLst/>
          </a:prstGeom>
          <a:noFill/>
        </p:spPr>
        <p:txBody>
          <a:bodyPr wrap="square" lIns="0" tIns="0" rIns="0" bIns="0" numCol="1" rtlCol="0">
            <a:spAutoFit/>
          </a:bodyPr>
          <a:lstStyle/>
          <a:p>
            <a:pPr lvl="1">
              <a:buFont typeface="Courier New" panose="02070309020205020404" pitchFamily="49" charset="0"/>
              <a:buChar char="o"/>
            </a:pPr>
            <a:r>
              <a:rPr lang="en-US" sz="2400" dirty="0"/>
              <a:t>EHR</a:t>
            </a:r>
          </a:p>
          <a:p>
            <a:pPr lvl="1">
              <a:buFont typeface="Courier New" panose="02070309020205020404" pitchFamily="49" charset="0"/>
              <a:buChar char="o"/>
            </a:pPr>
            <a:r>
              <a:rPr lang="en-US" sz="2400" dirty="0"/>
              <a:t>Telemedicine Platforms </a:t>
            </a:r>
          </a:p>
          <a:p>
            <a:pPr lvl="1">
              <a:buFont typeface="Courier New" panose="02070309020205020404" pitchFamily="49" charset="0"/>
              <a:buChar char="o"/>
            </a:pPr>
            <a:r>
              <a:rPr lang="en-US" sz="2400" dirty="0"/>
              <a:t>Mobile Health Applications </a:t>
            </a:r>
          </a:p>
          <a:p>
            <a:pPr lvl="1">
              <a:buFont typeface="Courier New" panose="02070309020205020404" pitchFamily="49" charset="0"/>
              <a:buChar char="o"/>
            </a:pPr>
            <a:r>
              <a:rPr lang="en-US" sz="2400" dirty="0"/>
              <a:t>Efficiency and Quality Enhancement </a:t>
            </a:r>
          </a:p>
          <a:p>
            <a:pPr lvl="1">
              <a:buFont typeface="Courier New" panose="02070309020205020404" pitchFamily="49" charset="0"/>
              <a:buChar char="o"/>
            </a:pPr>
            <a:r>
              <a:rPr lang="en-US" sz="2400" dirty="0"/>
              <a:t>Data Security and Privacy</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22" name="Picture 21">
            <a:extLst>
              <a:ext uri="{FF2B5EF4-FFF2-40B4-BE49-F238E27FC236}">
                <a16:creationId xmlns:a16="http://schemas.microsoft.com/office/drawing/2014/main" id="{5184087C-95F7-481E-AB38-E0F9F79989FA}"/>
              </a:ext>
            </a:extLst>
          </p:cNvPr>
          <p:cNvPicPr>
            <a:picLocks noChangeAspect="1"/>
          </p:cNvPicPr>
          <p:nvPr/>
        </p:nvPicPr>
        <p:blipFill>
          <a:blip r:embed="rId9"/>
          <a:srcRect l="17967" r="17967"/>
          <a:stretch/>
        </p:blipFill>
        <p:spPr>
          <a:xfrm>
            <a:off x="484536" y="1683655"/>
            <a:ext cx="4531902" cy="4539346"/>
          </a:xfrm>
          <a:prstGeom prst="ellipse">
            <a:avLst/>
          </a:prstGeom>
          <a:ln>
            <a:solidFill>
              <a:schemeClr val="bg2"/>
            </a:solidFill>
          </a:ln>
        </p:spPr>
      </p:pic>
      <p:sp>
        <p:nvSpPr>
          <p:cNvPr id="2" name="Rectangle 1">
            <a:extLst>
              <a:ext uri="{FF2B5EF4-FFF2-40B4-BE49-F238E27FC236}">
                <a16:creationId xmlns:a16="http://schemas.microsoft.com/office/drawing/2014/main" id="{D3756F21-39D4-4DEE-8AAE-674D6602F822}"/>
              </a:ext>
            </a:extLst>
          </p:cNvPr>
          <p:cNvSpPr/>
          <p:nvPr/>
        </p:nvSpPr>
        <p:spPr>
          <a:xfrm>
            <a:off x="11023600" y="330200"/>
            <a:ext cx="698500" cy="6985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3622429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5"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7" name="TextBox 6">
            <a:extLst>
              <a:ext uri="{FF2B5EF4-FFF2-40B4-BE49-F238E27FC236}">
                <a16:creationId xmlns:a16="http://schemas.microsoft.com/office/drawing/2014/main" id="{3F9C22D2-90FE-454B-B032-E42C3279131E}"/>
              </a:ext>
            </a:extLst>
          </p:cNvPr>
          <p:cNvSpPr txBox="1"/>
          <p:nvPr/>
        </p:nvSpPr>
        <p:spPr>
          <a:xfrm>
            <a:off x="1577877" y="745898"/>
            <a:ext cx="4810223" cy="553998"/>
          </a:xfrm>
          <a:prstGeom prst="rect">
            <a:avLst/>
          </a:prstGeom>
          <a:noFill/>
        </p:spPr>
        <p:txBody>
          <a:bodyPr wrap="square" lIns="0" tIns="0" rIns="0" bIns="0" numCol="1" rtlCol="0">
            <a:spAutoFit/>
          </a:bodyPr>
          <a:lstStyle/>
          <a:p>
            <a:r>
              <a:rPr lang="de-DE" altLang="de-DE" sz="3600" b="1" spc="300" dirty="0" smtClean="0"/>
              <a:t>AR-Follow Up</a:t>
            </a:r>
            <a:endParaRPr lang="de-DE" altLang="de-DE" sz="3200" b="1" spc="300" dirty="0"/>
          </a:p>
        </p:txBody>
      </p:sp>
      <p:sp>
        <p:nvSpPr>
          <p:cNvPr id="8" name="TextBox 7">
            <a:extLst>
              <a:ext uri="{FF2B5EF4-FFF2-40B4-BE49-F238E27FC236}">
                <a16:creationId xmlns:a16="http://schemas.microsoft.com/office/drawing/2014/main" id="{C9A73559-491A-4614-A844-496762024E0B}"/>
              </a:ext>
            </a:extLst>
          </p:cNvPr>
          <p:cNvSpPr txBox="1"/>
          <p:nvPr/>
        </p:nvSpPr>
        <p:spPr>
          <a:xfrm>
            <a:off x="259048" y="1635541"/>
            <a:ext cx="5378268" cy="1384995"/>
          </a:xfrm>
          <a:prstGeom prst="rect">
            <a:avLst/>
          </a:prstGeom>
          <a:noFill/>
        </p:spPr>
        <p:txBody>
          <a:bodyPr wrap="square" lIns="0" tIns="0" rIns="0" bIns="0" numCol="1" rtlCol="0">
            <a:spAutoFit/>
          </a:bodyPr>
          <a:lstStyle/>
          <a:p>
            <a:pPr marL="285750" indent="-285750">
              <a:buFont typeface="Wingdings" panose="05000000000000000000" pitchFamily="2" charset="2"/>
              <a:buChar char="q"/>
            </a:pPr>
            <a:r>
              <a:rPr lang="en-US" dirty="0"/>
              <a:t>AR management addresses any unpaid or unprocessed claims in a timely manner. It also involves reviewing denied claims and resubmitting them to prevent any loss of revenue</a:t>
            </a: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t="46" b="46"/>
          <a:stretch/>
        </p:blipFill>
        <p:spPr>
          <a:xfrm>
            <a:off x="62121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9"/>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
        <p:nvSpPr>
          <p:cNvPr id="10" name="TextBox 9">
            <a:extLst>
              <a:ext uri="{FF2B5EF4-FFF2-40B4-BE49-F238E27FC236}">
                <a16:creationId xmlns:a16="http://schemas.microsoft.com/office/drawing/2014/main" id="{C9436A75-A373-43E2-91C0-EDBB0F63645A}"/>
              </a:ext>
            </a:extLst>
          </p:cNvPr>
          <p:cNvSpPr txBox="1"/>
          <p:nvPr/>
        </p:nvSpPr>
        <p:spPr>
          <a:xfrm>
            <a:off x="254000" y="571500"/>
            <a:ext cx="990600" cy="923330"/>
          </a:xfrm>
          <a:prstGeom prst="rect">
            <a:avLst/>
          </a:prstGeom>
          <a:noFill/>
        </p:spPr>
        <p:txBody>
          <a:bodyPr wrap="square" lIns="0" tIns="0" rIns="0" bIns="0" numCol="1" rtlCol="0">
            <a:spAutoFit/>
          </a:bodyPr>
          <a:lstStyle/>
          <a:p>
            <a:pPr algn="l"/>
            <a:r>
              <a:rPr lang="en-US" sz="6000" kern="0" dirty="0" smtClean="0">
                <a:solidFill>
                  <a:schemeClr val="accent6">
                    <a:lumMod val="40000"/>
                    <a:lumOff val="60000"/>
                  </a:schemeClr>
                </a:solidFill>
                <a:latin typeface="Arial Rounded MT Bold" panose="020F0704030504030204" pitchFamily="34" charset="0"/>
              </a:rPr>
              <a:t>07</a:t>
            </a:r>
            <a:endParaRPr lang="en-US" sz="6000" kern="0" dirty="0">
              <a:solidFill>
                <a:schemeClr val="accent6">
                  <a:lumMod val="40000"/>
                  <a:lumOff val="60000"/>
                </a:schemeClr>
              </a:solidFill>
              <a:latin typeface="Arial Rounded MT Bold" panose="020F0704030504030204" pitchFamily="34" charset="0"/>
            </a:endParaRPr>
          </a:p>
        </p:txBody>
      </p:sp>
      <p:sp>
        <p:nvSpPr>
          <p:cNvPr id="2" name="TextBox 1"/>
          <p:cNvSpPr txBox="1"/>
          <p:nvPr/>
        </p:nvSpPr>
        <p:spPr>
          <a:xfrm>
            <a:off x="254000" y="3349826"/>
            <a:ext cx="5837518" cy="1477328"/>
          </a:xfrm>
          <a:prstGeom prst="rect">
            <a:avLst/>
          </a:prstGeom>
          <a:noFill/>
        </p:spPr>
        <p:txBody>
          <a:bodyPr wrap="square" lIns="0" tIns="0" rIns="0" bIns="0" numCol="1" rtlCol="0">
            <a:spAutoFit/>
          </a:bodyPr>
          <a:lstStyle/>
          <a:p>
            <a:pPr algn="l"/>
            <a:r>
              <a:rPr lang="en-US" sz="1600" b="1" kern="0" dirty="0" smtClean="0"/>
              <a:t>Importance of AR-Follow Up</a:t>
            </a:r>
          </a:p>
          <a:p>
            <a:pPr algn="l"/>
            <a:endParaRPr lang="en-US" sz="1600" b="1" kern="0" dirty="0"/>
          </a:p>
          <a:p>
            <a:pPr marL="285750" indent="-285750" algn="l">
              <a:buFont typeface="Wingdings" panose="05000000000000000000" pitchFamily="2" charset="2"/>
              <a:buChar char="§"/>
            </a:pPr>
            <a:r>
              <a:rPr lang="en-US" sz="1600" b="1" kern="0" dirty="0" smtClean="0"/>
              <a:t>Cash Flow Maintenance </a:t>
            </a:r>
          </a:p>
          <a:p>
            <a:pPr marL="285750" indent="-285750" algn="l">
              <a:buFont typeface="Wingdings" panose="05000000000000000000" pitchFamily="2" charset="2"/>
              <a:buChar char="§"/>
            </a:pPr>
            <a:r>
              <a:rPr lang="en-US" sz="1600" b="1" kern="0" dirty="0" smtClean="0"/>
              <a:t>Revenue Cycle Management</a:t>
            </a:r>
          </a:p>
          <a:p>
            <a:pPr marL="285750" indent="-285750" algn="l">
              <a:buFont typeface="Wingdings" panose="05000000000000000000" pitchFamily="2" charset="2"/>
              <a:buChar char="§"/>
            </a:pPr>
            <a:r>
              <a:rPr lang="en-US" sz="1600" b="1" kern="0" dirty="0" smtClean="0"/>
              <a:t>Bridge between Services and Payments</a:t>
            </a:r>
          </a:p>
          <a:p>
            <a:pPr marL="285750" indent="-285750" algn="l">
              <a:buFont typeface="Wingdings" panose="05000000000000000000" pitchFamily="2" charset="2"/>
              <a:buChar char="§"/>
            </a:pPr>
            <a:r>
              <a:rPr lang="en-US" sz="1600" b="1" kern="0" dirty="0" smtClean="0"/>
              <a:t>Financial Stability and Sustainability</a:t>
            </a:r>
            <a:endParaRPr lang="en-US" sz="1600" b="1" kern="0" dirty="0" smtClean="0"/>
          </a:p>
        </p:txBody>
      </p:sp>
    </p:spTree>
    <p:custDataLst>
      <p:tags r:id="rId2"/>
    </p:custDataLst>
    <p:extLst>
      <p:ext uri="{BB962C8B-B14F-4D97-AF65-F5344CB8AC3E}">
        <p14:creationId xmlns:p14="http://schemas.microsoft.com/office/powerpoint/2010/main" val="1468592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9"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7" name="TextBox 6">
            <a:extLst>
              <a:ext uri="{FF2B5EF4-FFF2-40B4-BE49-F238E27FC236}">
                <a16:creationId xmlns:a16="http://schemas.microsoft.com/office/drawing/2014/main" id="{3F9C22D2-90FE-454B-B032-E42C3279131E}"/>
              </a:ext>
            </a:extLst>
          </p:cNvPr>
          <p:cNvSpPr txBox="1"/>
          <p:nvPr/>
        </p:nvSpPr>
        <p:spPr>
          <a:xfrm>
            <a:off x="452015" y="571500"/>
            <a:ext cx="5441488" cy="553998"/>
          </a:xfrm>
          <a:prstGeom prst="rect">
            <a:avLst/>
          </a:prstGeom>
          <a:noFill/>
        </p:spPr>
        <p:txBody>
          <a:bodyPr wrap="square" lIns="0" tIns="0" rIns="0" bIns="0" numCol="1" rtlCol="0">
            <a:spAutoFit/>
          </a:bodyPr>
          <a:lstStyle/>
          <a:p>
            <a:r>
              <a:rPr lang="de-DE" altLang="de-DE" sz="3600" b="1" spc="300" dirty="0" smtClean="0"/>
              <a:t>AR-Aging Categories</a:t>
            </a:r>
            <a:endParaRPr lang="de-DE" altLang="de-DE" sz="3200" b="1" spc="3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t="46" b="46"/>
          <a:stretch/>
        </p:blipFill>
        <p:spPr>
          <a:xfrm>
            <a:off x="62121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9"/>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
        <p:nvSpPr>
          <p:cNvPr id="2" name="TextBox 1"/>
          <p:cNvSpPr txBox="1"/>
          <p:nvPr/>
        </p:nvSpPr>
        <p:spPr>
          <a:xfrm>
            <a:off x="374598" y="1094549"/>
            <a:ext cx="5837518" cy="4431983"/>
          </a:xfrm>
          <a:prstGeom prst="rect">
            <a:avLst/>
          </a:prstGeom>
          <a:noFill/>
        </p:spPr>
        <p:txBody>
          <a:bodyPr wrap="square" lIns="0" tIns="0" rIns="0" bIns="0" numCol="1" rtlCol="0">
            <a:spAutoFit/>
          </a:bodyPr>
          <a:lstStyle/>
          <a:p>
            <a:pPr algn="l"/>
            <a:endParaRPr lang="en-US" sz="1600" b="1" kern="0" dirty="0" smtClean="0"/>
          </a:p>
          <a:p>
            <a:pPr algn="l"/>
            <a:endParaRPr lang="en-US" sz="1600" b="1" kern="0" dirty="0"/>
          </a:p>
          <a:p>
            <a:pPr marL="342900" indent="-342900" algn="l">
              <a:buFont typeface="+mj-lt"/>
              <a:buAutoNum type="arabicPeriod"/>
            </a:pPr>
            <a:r>
              <a:rPr lang="en-US" sz="1600" b="1" kern="0" dirty="0" smtClean="0"/>
              <a:t>(0-30days)</a:t>
            </a:r>
          </a:p>
          <a:p>
            <a:r>
              <a:rPr lang="en-US" sz="1600" b="1" kern="0" dirty="0"/>
              <a:t> </a:t>
            </a:r>
            <a:r>
              <a:rPr lang="en-US" sz="1600" b="1" kern="0" dirty="0" smtClean="0"/>
              <a:t>      This category includes invoices that are due within the most recent 0-30 days, representing the most immediate and up to date payments</a:t>
            </a:r>
          </a:p>
          <a:p>
            <a:endParaRPr lang="en-US" sz="1600" b="1" kern="0" dirty="0"/>
          </a:p>
          <a:p>
            <a:pPr marL="342900" indent="-342900">
              <a:buAutoNum type="arabicPeriod" startAt="2"/>
            </a:pPr>
            <a:r>
              <a:rPr lang="en-US" sz="1600" b="1" kern="0" dirty="0" smtClean="0"/>
              <a:t>(31-60days)</a:t>
            </a:r>
          </a:p>
          <a:p>
            <a:r>
              <a:rPr lang="en-US" sz="1600" b="1" kern="0" dirty="0"/>
              <a:t> </a:t>
            </a:r>
            <a:r>
              <a:rPr lang="en-US" sz="1600" b="1" kern="0" dirty="0" smtClean="0"/>
              <a:t>     Invoices fall into this category if they have been outstanding for one to two months</a:t>
            </a:r>
          </a:p>
          <a:p>
            <a:endParaRPr lang="en-US" sz="1600" b="1" kern="0" dirty="0"/>
          </a:p>
          <a:p>
            <a:pPr marL="342900" indent="-342900">
              <a:buAutoNum type="arabicPeriod" startAt="3"/>
            </a:pPr>
            <a:r>
              <a:rPr lang="en-US" sz="1600" b="1" kern="0" dirty="0" smtClean="0"/>
              <a:t>(61-90days)</a:t>
            </a:r>
          </a:p>
          <a:p>
            <a:r>
              <a:rPr lang="en-US" sz="1600" b="1" kern="0" dirty="0"/>
              <a:t> </a:t>
            </a:r>
            <a:r>
              <a:rPr lang="en-US" sz="1600" b="1" kern="0" dirty="0" smtClean="0"/>
              <a:t>     This category covers invoices that have remained unpaid for three months</a:t>
            </a:r>
          </a:p>
          <a:p>
            <a:endParaRPr lang="en-US" sz="1600" b="1" kern="0" dirty="0"/>
          </a:p>
          <a:p>
            <a:pPr marL="342900" indent="-342900">
              <a:buAutoNum type="arabicPeriod" startAt="4"/>
            </a:pPr>
            <a:r>
              <a:rPr lang="en-US" sz="1600" b="1" kern="0" dirty="0" smtClean="0"/>
              <a:t>(91+days)</a:t>
            </a:r>
          </a:p>
          <a:p>
            <a:r>
              <a:rPr lang="en-US" sz="1600" b="1" kern="0" dirty="0"/>
              <a:t> </a:t>
            </a:r>
            <a:r>
              <a:rPr lang="en-US" sz="1600" b="1" kern="0" dirty="0" smtClean="0"/>
              <a:t>    Invoices in this category indicates higher risk of becoming bad debt</a:t>
            </a:r>
            <a:r>
              <a:rPr lang="en-US" sz="1600" b="1" kern="0" dirty="0" smtClean="0"/>
              <a:t> </a:t>
            </a:r>
          </a:p>
        </p:txBody>
      </p:sp>
    </p:spTree>
    <p:custDataLst>
      <p:tags r:id="rId2"/>
    </p:custDataLst>
    <p:extLst>
      <p:ext uri="{BB962C8B-B14F-4D97-AF65-F5344CB8AC3E}">
        <p14:creationId xmlns:p14="http://schemas.microsoft.com/office/powerpoint/2010/main" val="1799462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59"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7" name="TextBox 6">
            <a:extLst>
              <a:ext uri="{FF2B5EF4-FFF2-40B4-BE49-F238E27FC236}">
                <a16:creationId xmlns:a16="http://schemas.microsoft.com/office/drawing/2014/main" id="{3F9C22D2-90FE-454B-B032-E42C3279131E}"/>
              </a:ext>
            </a:extLst>
          </p:cNvPr>
          <p:cNvSpPr txBox="1"/>
          <p:nvPr/>
        </p:nvSpPr>
        <p:spPr>
          <a:xfrm>
            <a:off x="254000" y="571500"/>
            <a:ext cx="6563658" cy="553998"/>
          </a:xfrm>
          <a:prstGeom prst="rect">
            <a:avLst/>
          </a:prstGeom>
          <a:noFill/>
        </p:spPr>
        <p:txBody>
          <a:bodyPr wrap="square" lIns="0" tIns="0" rIns="0" bIns="0" numCol="1" rtlCol="0">
            <a:spAutoFit/>
          </a:bodyPr>
          <a:lstStyle/>
          <a:p>
            <a:r>
              <a:rPr lang="de-DE" altLang="de-DE" sz="3600" b="1" spc="300" dirty="0" smtClean="0"/>
              <a:t>Workflow of AR-Follow Up</a:t>
            </a:r>
            <a:endParaRPr lang="de-DE" altLang="de-DE" sz="3200" b="1" spc="3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t="46" b="46"/>
          <a:stretch/>
        </p:blipFill>
        <p:spPr>
          <a:xfrm>
            <a:off x="62121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9"/>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
        <p:nvSpPr>
          <p:cNvPr id="2" name="TextBox 1"/>
          <p:cNvSpPr txBox="1"/>
          <p:nvPr/>
        </p:nvSpPr>
        <p:spPr>
          <a:xfrm>
            <a:off x="254000" y="1033165"/>
            <a:ext cx="5837518" cy="1477328"/>
          </a:xfrm>
          <a:prstGeom prst="rect">
            <a:avLst/>
          </a:prstGeom>
          <a:noFill/>
        </p:spPr>
        <p:txBody>
          <a:bodyPr wrap="square" lIns="0" tIns="0" rIns="0" bIns="0" numCol="1" rtlCol="0">
            <a:spAutoFit/>
          </a:bodyPr>
          <a:lstStyle/>
          <a:p>
            <a:pPr algn="l"/>
            <a:endParaRPr lang="en-US" sz="1600" b="1" kern="0" dirty="0" smtClean="0"/>
          </a:p>
          <a:p>
            <a:pPr algn="l"/>
            <a:endParaRPr lang="en-US" sz="1600" b="1" kern="0" dirty="0"/>
          </a:p>
          <a:p>
            <a:pPr marL="285750" indent="-285750" algn="l">
              <a:buFont typeface="Wingdings" panose="05000000000000000000" pitchFamily="2" charset="2"/>
              <a:buChar char="q"/>
            </a:pPr>
            <a:r>
              <a:rPr lang="en-US" sz="1600" b="1" kern="0" dirty="0" smtClean="0"/>
              <a:t>Identifying Unpaid Invoices </a:t>
            </a:r>
          </a:p>
          <a:p>
            <a:pPr marL="285750" indent="-285750" algn="l">
              <a:buFont typeface="Wingdings" panose="05000000000000000000" pitchFamily="2" charset="2"/>
              <a:buChar char="q"/>
            </a:pPr>
            <a:r>
              <a:rPr lang="en-US" sz="1600" b="1" kern="0" dirty="0" smtClean="0"/>
              <a:t>Sending Reminders and Statements</a:t>
            </a:r>
          </a:p>
          <a:p>
            <a:pPr marL="285750" indent="-285750" algn="l">
              <a:buFont typeface="Wingdings" panose="05000000000000000000" pitchFamily="2" charset="2"/>
              <a:buChar char="q"/>
            </a:pPr>
            <a:r>
              <a:rPr lang="en-US" sz="1600" b="1" kern="0" dirty="0" smtClean="0"/>
              <a:t>Contacting Clients or Payers for Payments</a:t>
            </a:r>
            <a:endParaRPr lang="en-US" sz="1600" b="1" kern="0" dirty="0" smtClean="0"/>
          </a:p>
          <a:p>
            <a:pPr marL="285750" indent="-285750" algn="l">
              <a:buFont typeface="Wingdings" panose="05000000000000000000" pitchFamily="2" charset="2"/>
              <a:buChar char="q"/>
            </a:pPr>
            <a:r>
              <a:rPr lang="en-US" sz="1600" b="1" kern="0" dirty="0" smtClean="0"/>
              <a:t>Resolving Billing Disputes</a:t>
            </a:r>
            <a:endParaRPr lang="en-US" sz="1600" b="1" kern="0" dirty="0" smtClean="0"/>
          </a:p>
        </p:txBody>
      </p:sp>
      <p:sp>
        <p:nvSpPr>
          <p:cNvPr id="3" name="TextBox 2"/>
          <p:cNvSpPr txBox="1"/>
          <p:nvPr/>
        </p:nvSpPr>
        <p:spPr>
          <a:xfrm>
            <a:off x="251622" y="3175218"/>
            <a:ext cx="5027513" cy="1846659"/>
          </a:xfrm>
          <a:prstGeom prst="rect">
            <a:avLst/>
          </a:prstGeom>
          <a:noFill/>
        </p:spPr>
        <p:txBody>
          <a:bodyPr wrap="square" lIns="0" tIns="0" rIns="0" bIns="0" numCol="1" rtlCol="0">
            <a:spAutoFit/>
          </a:bodyPr>
          <a:lstStyle/>
          <a:p>
            <a:pPr algn="l"/>
            <a:r>
              <a:rPr lang="en-US" sz="2000" kern="0" dirty="0" smtClean="0"/>
              <a:t>Effective Communication in AR-Follow Up</a:t>
            </a:r>
          </a:p>
          <a:p>
            <a:pPr algn="l"/>
            <a:endParaRPr lang="en-US" sz="2000" kern="0" dirty="0" smtClean="0"/>
          </a:p>
          <a:p>
            <a:pPr marL="285750" indent="-285750" algn="l">
              <a:buFont typeface="Wingdings" panose="05000000000000000000" pitchFamily="2" charset="2"/>
              <a:buChar char="q"/>
            </a:pPr>
            <a:r>
              <a:rPr lang="en-US" sz="1600" kern="0" dirty="0" smtClean="0"/>
              <a:t>The use of polite &amp; professional language is key in this process, as it fosters a respectful and cooperative atmosphere with clients or payers. It not only encourages prompt payment but also helps in resolving any billing disputes amicably</a:t>
            </a:r>
            <a:endParaRPr lang="en-US" sz="1600" kern="0" dirty="0" smtClean="0"/>
          </a:p>
        </p:txBody>
      </p:sp>
    </p:spTree>
    <p:custDataLst>
      <p:tags r:id="rId2"/>
    </p:custDataLst>
    <p:extLst>
      <p:ext uri="{BB962C8B-B14F-4D97-AF65-F5344CB8AC3E}">
        <p14:creationId xmlns:p14="http://schemas.microsoft.com/office/powerpoint/2010/main" val="3675728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9"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7" name="TextBox 6">
            <a:extLst>
              <a:ext uri="{FF2B5EF4-FFF2-40B4-BE49-F238E27FC236}">
                <a16:creationId xmlns:a16="http://schemas.microsoft.com/office/drawing/2014/main" id="{3F9C22D2-90FE-454B-B032-E42C3279131E}"/>
              </a:ext>
            </a:extLst>
          </p:cNvPr>
          <p:cNvSpPr txBox="1"/>
          <p:nvPr/>
        </p:nvSpPr>
        <p:spPr>
          <a:xfrm>
            <a:off x="1577877" y="745898"/>
            <a:ext cx="4810223" cy="553998"/>
          </a:xfrm>
          <a:prstGeom prst="rect">
            <a:avLst/>
          </a:prstGeom>
          <a:noFill/>
        </p:spPr>
        <p:txBody>
          <a:bodyPr wrap="square" lIns="0" tIns="0" rIns="0" bIns="0" numCol="1" rtlCol="0">
            <a:spAutoFit/>
          </a:bodyPr>
          <a:lstStyle/>
          <a:p>
            <a:r>
              <a:rPr lang="de-DE" altLang="de-DE" sz="3600" b="1" spc="300" dirty="0" smtClean="0"/>
              <a:t>Patient Billing</a:t>
            </a:r>
            <a:endParaRPr lang="de-DE" altLang="de-DE" sz="3200" b="1" spc="300" dirty="0"/>
          </a:p>
        </p:txBody>
      </p:sp>
      <p:sp>
        <p:nvSpPr>
          <p:cNvPr id="8" name="TextBox 7">
            <a:extLst>
              <a:ext uri="{FF2B5EF4-FFF2-40B4-BE49-F238E27FC236}">
                <a16:creationId xmlns:a16="http://schemas.microsoft.com/office/drawing/2014/main" id="{C9A73559-491A-4614-A844-496762024E0B}"/>
              </a:ext>
            </a:extLst>
          </p:cNvPr>
          <p:cNvSpPr txBox="1"/>
          <p:nvPr/>
        </p:nvSpPr>
        <p:spPr>
          <a:xfrm>
            <a:off x="259048" y="1635541"/>
            <a:ext cx="5378268" cy="2492990"/>
          </a:xfrm>
          <a:prstGeom prst="rect">
            <a:avLst/>
          </a:prstGeom>
          <a:noFill/>
        </p:spPr>
        <p:txBody>
          <a:bodyPr wrap="square" lIns="0" tIns="0" rIns="0" bIns="0" numCol="1" rtlCol="0">
            <a:spAutoFit/>
          </a:bodyPr>
          <a:lstStyle/>
          <a:p>
            <a:pPr marL="285750" indent="-285750">
              <a:buFont typeface="Wingdings" panose="05000000000000000000" pitchFamily="2" charset="2"/>
              <a:buChar char="q"/>
            </a:pPr>
            <a:r>
              <a:rPr lang="en-US" dirty="0" smtClean="0"/>
              <a:t>After insurance follow-up in </a:t>
            </a:r>
            <a:r>
              <a:rPr lang="en-US" dirty="0"/>
              <a:t> </a:t>
            </a:r>
            <a:r>
              <a:rPr lang="en-US" u="sng" dirty="0">
                <a:solidFill>
                  <a:schemeClr val="accent6">
                    <a:lumMod val="60000"/>
                    <a:lumOff val="40000"/>
                  </a:schemeClr>
                </a:solidFill>
                <a:hlinkClick r:id="rId8"/>
              </a:rPr>
              <a:t>healthcare revenue cycle management</a:t>
            </a:r>
            <a:r>
              <a:rPr lang="en-US" dirty="0"/>
              <a:t>, patient balances and obligations are calculated, and a statement is prepared. Outstanding accounts are carefully tracked. The payment balances of various patients are followed-up. With high-deductible health programs on the increase, patient ranges are becoming more crucial as it is directly proportional to the earnings of hospitals</a:t>
            </a: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9"/>
          <a:srcRect t="46" b="46"/>
          <a:stretch/>
        </p:blipFill>
        <p:spPr>
          <a:xfrm>
            <a:off x="62121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10"/>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
        <p:nvSpPr>
          <p:cNvPr id="10" name="TextBox 9">
            <a:extLst>
              <a:ext uri="{FF2B5EF4-FFF2-40B4-BE49-F238E27FC236}">
                <a16:creationId xmlns:a16="http://schemas.microsoft.com/office/drawing/2014/main" id="{C9436A75-A373-43E2-91C0-EDBB0F63645A}"/>
              </a:ext>
            </a:extLst>
          </p:cNvPr>
          <p:cNvSpPr txBox="1"/>
          <p:nvPr/>
        </p:nvSpPr>
        <p:spPr>
          <a:xfrm>
            <a:off x="254000" y="571500"/>
            <a:ext cx="990600" cy="923330"/>
          </a:xfrm>
          <a:prstGeom prst="rect">
            <a:avLst/>
          </a:prstGeom>
          <a:noFill/>
        </p:spPr>
        <p:txBody>
          <a:bodyPr wrap="square" lIns="0" tIns="0" rIns="0" bIns="0" numCol="1" rtlCol="0">
            <a:spAutoFit/>
          </a:bodyPr>
          <a:lstStyle/>
          <a:p>
            <a:pPr algn="l"/>
            <a:r>
              <a:rPr lang="en-US" sz="6000" kern="0" dirty="0" smtClean="0">
                <a:solidFill>
                  <a:schemeClr val="accent6">
                    <a:lumMod val="40000"/>
                    <a:lumOff val="60000"/>
                  </a:schemeClr>
                </a:solidFill>
                <a:latin typeface="Arial Rounded MT Bold" panose="020F0704030504030204" pitchFamily="34" charset="0"/>
              </a:rPr>
              <a:t>08</a:t>
            </a:r>
            <a:endParaRPr lang="en-US" sz="6000" kern="0" dirty="0">
              <a:solidFill>
                <a:schemeClr val="accent6">
                  <a:lumMod val="40000"/>
                  <a:lumOff val="60000"/>
                </a:schemeClr>
              </a:solidFill>
              <a:latin typeface="Arial Rounded MT Bold" panose="020F0704030504030204" pitchFamily="34" charset="0"/>
            </a:endParaRPr>
          </a:p>
        </p:txBody>
      </p:sp>
    </p:spTree>
    <p:custDataLst>
      <p:tags r:id="rId2"/>
    </p:custDataLst>
    <p:extLst>
      <p:ext uri="{BB962C8B-B14F-4D97-AF65-F5344CB8AC3E}">
        <p14:creationId xmlns:p14="http://schemas.microsoft.com/office/powerpoint/2010/main" val="1836528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6571" y="261257"/>
            <a:ext cx="6884126" cy="492443"/>
          </a:xfrm>
          <a:prstGeom prst="rect">
            <a:avLst/>
          </a:prstGeom>
          <a:noFill/>
        </p:spPr>
        <p:txBody>
          <a:bodyPr wrap="square" lIns="0" tIns="0" rIns="0" bIns="0" numCol="1" rtlCol="0">
            <a:spAutoFit/>
          </a:bodyPr>
          <a:lstStyle/>
          <a:p>
            <a:pPr algn="l"/>
            <a:r>
              <a:rPr lang="en-US" sz="3200" kern="0" dirty="0" smtClean="0"/>
              <a:t>Audit and Compliance</a:t>
            </a:r>
            <a:endParaRPr lang="en-US" sz="3200" kern="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89" y="753700"/>
            <a:ext cx="6078692" cy="5829980"/>
          </a:xfrm>
          <a:prstGeom prst="rect">
            <a:avLst/>
          </a:prstGeom>
        </p:spPr>
      </p:pic>
      <p:sp>
        <p:nvSpPr>
          <p:cNvPr id="4" name="TextBox 3"/>
          <p:cNvSpPr txBox="1"/>
          <p:nvPr/>
        </p:nvSpPr>
        <p:spPr>
          <a:xfrm>
            <a:off x="2586446" y="5421086"/>
            <a:ext cx="2756262" cy="369332"/>
          </a:xfrm>
          <a:prstGeom prst="rect">
            <a:avLst/>
          </a:prstGeom>
          <a:noFill/>
        </p:spPr>
        <p:txBody>
          <a:bodyPr wrap="square" lIns="0" tIns="0" rIns="0" bIns="0" numCol="1" rtlCol="0">
            <a:spAutoFit/>
          </a:bodyPr>
          <a:lstStyle/>
          <a:p>
            <a:pPr algn="l"/>
            <a:r>
              <a:rPr lang="en-US" sz="2400" kern="0" dirty="0" smtClean="0"/>
              <a:t>Audit</a:t>
            </a:r>
            <a:endParaRPr lang="en-US" sz="2400" kern="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87" y="391887"/>
            <a:ext cx="5381896" cy="5398532"/>
          </a:xfrm>
          <a:prstGeom prst="rect">
            <a:avLst/>
          </a:prstGeom>
        </p:spPr>
      </p:pic>
      <p:sp>
        <p:nvSpPr>
          <p:cNvPr id="6" name="TextBox 5"/>
          <p:cNvSpPr txBox="1"/>
          <p:nvPr/>
        </p:nvSpPr>
        <p:spPr>
          <a:xfrm>
            <a:off x="8164286" y="5421086"/>
            <a:ext cx="2534194" cy="369332"/>
          </a:xfrm>
          <a:prstGeom prst="rect">
            <a:avLst/>
          </a:prstGeom>
          <a:noFill/>
        </p:spPr>
        <p:txBody>
          <a:bodyPr wrap="square" lIns="0" tIns="0" rIns="0" bIns="0" numCol="1" rtlCol="0">
            <a:spAutoFit/>
          </a:bodyPr>
          <a:lstStyle/>
          <a:p>
            <a:pPr algn="l"/>
            <a:r>
              <a:rPr lang="en-US" sz="2400" kern="0" dirty="0" smtClean="0"/>
              <a:t>Compliance</a:t>
            </a:r>
            <a:endParaRPr lang="en-US" sz="2400" kern="0" dirty="0" smtClean="0"/>
          </a:p>
        </p:txBody>
      </p:sp>
    </p:spTree>
    <p:extLst>
      <p:ext uri="{BB962C8B-B14F-4D97-AF65-F5344CB8AC3E}">
        <p14:creationId xmlns:p14="http://schemas.microsoft.com/office/powerpoint/2010/main" val="3393010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1D9BEC62-D208-46A3-81CE-DD240BF66A7D}"/>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35" name="think-cell Slide" r:id="rId5" imgW="344" imgH="344" progId="TCLayout.ActiveDocument.1">
                  <p:embed/>
                </p:oleObj>
              </mc:Choice>
              <mc:Fallback>
                <p:oleObj name="think-cell Slide" r:id="rId5" imgW="344" imgH="344" progId="TCLayout.ActiveDocument.1">
                  <p:embed/>
                  <p:pic>
                    <p:nvPicPr>
                      <p:cNvPr id="18" name="Object 17" hidden="1">
                        <a:extLst>
                          <a:ext uri="{FF2B5EF4-FFF2-40B4-BE49-F238E27FC236}">
                            <a16:creationId xmlns:a16="http://schemas.microsoft.com/office/drawing/2014/main" id="{1D9BEC62-D208-46A3-81CE-DD240BF66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Oval 14">
            <a:extLst>
              <a:ext uri="{FF2B5EF4-FFF2-40B4-BE49-F238E27FC236}">
                <a16:creationId xmlns:a16="http://schemas.microsoft.com/office/drawing/2014/main" id="{792106B4-B648-4043-8E42-323E8267B6E7}"/>
              </a:ext>
            </a:extLst>
          </p:cNvPr>
          <p:cNvSpPr/>
          <p:nvPr/>
        </p:nvSpPr>
        <p:spPr>
          <a:xfrm>
            <a:off x="7301052"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6" name="Oval 15">
            <a:extLst>
              <a:ext uri="{FF2B5EF4-FFF2-40B4-BE49-F238E27FC236}">
                <a16:creationId xmlns:a16="http://schemas.microsoft.com/office/drawing/2014/main" id="{83D05DE3-2757-4131-9038-22CC5423661C}"/>
              </a:ext>
            </a:extLst>
          </p:cNvPr>
          <p:cNvSpPr/>
          <p:nvPr/>
        </p:nvSpPr>
        <p:spPr>
          <a:xfrm>
            <a:off x="8161816"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7" name="Oval 16">
            <a:extLst>
              <a:ext uri="{FF2B5EF4-FFF2-40B4-BE49-F238E27FC236}">
                <a16:creationId xmlns:a16="http://schemas.microsoft.com/office/drawing/2014/main" id="{EF3180F0-0748-46AB-AE44-C30509E7F58C}"/>
              </a:ext>
            </a:extLst>
          </p:cNvPr>
          <p:cNvSpPr/>
          <p:nvPr/>
        </p:nvSpPr>
        <p:spPr>
          <a:xfrm>
            <a:off x="9022580"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Oval 1">
            <a:extLst>
              <a:ext uri="{FF2B5EF4-FFF2-40B4-BE49-F238E27FC236}">
                <a16:creationId xmlns:a16="http://schemas.microsoft.com/office/drawing/2014/main" id="{52C47D90-43D5-46B8-80E7-3F3C40C9FE60}"/>
              </a:ext>
            </a:extLst>
          </p:cNvPr>
          <p:cNvSpPr/>
          <p:nvPr/>
        </p:nvSpPr>
        <p:spPr>
          <a:xfrm>
            <a:off x="6440288"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9" name="Oval 18">
            <a:extLst>
              <a:ext uri="{FF2B5EF4-FFF2-40B4-BE49-F238E27FC236}">
                <a16:creationId xmlns:a16="http://schemas.microsoft.com/office/drawing/2014/main" id="{9D1899C2-6BE1-4F04-AE7D-AA792A80A1E5}"/>
              </a:ext>
            </a:extLst>
          </p:cNvPr>
          <p:cNvSpPr/>
          <p:nvPr/>
        </p:nvSpPr>
        <p:spPr>
          <a:xfrm>
            <a:off x="9883345"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3" name="Freeform: Shape 32">
            <a:extLst>
              <a:ext uri="{FF2B5EF4-FFF2-40B4-BE49-F238E27FC236}">
                <a16:creationId xmlns:a16="http://schemas.microsoft.com/office/drawing/2014/main" id="{79756D5D-EC16-4645-9474-CDDFF7F5D65E}"/>
              </a:ext>
            </a:extLst>
          </p:cNvPr>
          <p:cNvSpPr/>
          <p:nvPr/>
        </p:nvSpPr>
        <p:spPr>
          <a:xfrm>
            <a:off x="7423673" y="3314460"/>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4" name="Freeform: Shape 33">
            <a:extLst>
              <a:ext uri="{FF2B5EF4-FFF2-40B4-BE49-F238E27FC236}">
                <a16:creationId xmlns:a16="http://schemas.microsoft.com/office/drawing/2014/main" id="{FC62A6FA-8CD8-4C3B-AB0F-89C71EA79CCC}"/>
              </a:ext>
            </a:extLst>
          </p:cNvPr>
          <p:cNvSpPr/>
          <p:nvPr/>
        </p:nvSpPr>
        <p:spPr>
          <a:xfrm>
            <a:off x="8334425" y="3252564"/>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5" name="Freeform: Shape 34">
            <a:extLst>
              <a:ext uri="{FF2B5EF4-FFF2-40B4-BE49-F238E27FC236}">
                <a16:creationId xmlns:a16="http://schemas.microsoft.com/office/drawing/2014/main" id="{4FCE1B83-B1A4-4923-94C4-BCA7918E01C0}"/>
              </a:ext>
            </a:extLst>
          </p:cNvPr>
          <p:cNvSpPr/>
          <p:nvPr/>
        </p:nvSpPr>
        <p:spPr>
          <a:xfrm>
            <a:off x="9187703" y="3323302"/>
            <a:ext cx="602891" cy="55390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CE427500-F951-4851-8260-B149BE0DB030}"/>
              </a:ext>
            </a:extLst>
          </p:cNvPr>
          <p:cNvSpPr/>
          <p:nvPr/>
        </p:nvSpPr>
        <p:spPr>
          <a:xfrm>
            <a:off x="6588080" y="3371935"/>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6" name="Freeform: Shape 35">
            <a:extLst>
              <a:ext uri="{FF2B5EF4-FFF2-40B4-BE49-F238E27FC236}">
                <a16:creationId xmlns:a16="http://schemas.microsoft.com/office/drawing/2014/main" id="{183E2499-1B58-492E-9D81-882276FF3832}"/>
              </a:ext>
            </a:extLst>
          </p:cNvPr>
          <p:cNvSpPr/>
          <p:nvPr/>
        </p:nvSpPr>
        <p:spPr>
          <a:xfrm>
            <a:off x="10036559" y="3242838"/>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6" name="Graphic 5" descr="Game controller">
            <a:extLst>
              <a:ext uri="{FF2B5EF4-FFF2-40B4-BE49-F238E27FC236}">
                <a16:creationId xmlns:a16="http://schemas.microsoft.com/office/drawing/2014/main" id="{F3E278CE-82EC-48D3-A922-E0419DC6A2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366737" y="3174878"/>
            <a:ext cx="636642" cy="636642"/>
          </a:xfrm>
          <a:prstGeom prst="rect">
            <a:avLst/>
          </a:prstGeom>
        </p:spPr>
      </p:pic>
      <p:pic>
        <p:nvPicPr>
          <p:cNvPr id="8" name="Graphic 7" descr="Telephone">
            <a:extLst>
              <a:ext uri="{FF2B5EF4-FFF2-40B4-BE49-F238E27FC236}">
                <a16:creationId xmlns:a16="http://schemas.microsoft.com/office/drawing/2014/main" id="{DF33160E-9391-491A-9791-F60543C957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088265" y="3179115"/>
            <a:ext cx="636642" cy="636642"/>
          </a:xfrm>
          <a:prstGeom prst="rect">
            <a:avLst/>
          </a:prstGeom>
        </p:spPr>
      </p:pic>
      <p:pic>
        <p:nvPicPr>
          <p:cNvPr id="10" name="Graphic 9" descr="Receiver">
            <a:extLst>
              <a:ext uri="{FF2B5EF4-FFF2-40B4-BE49-F238E27FC236}">
                <a16:creationId xmlns:a16="http://schemas.microsoft.com/office/drawing/2014/main" id="{AC6BD48F-A2AE-4FA5-9738-C37E105B68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8263881" y="3190891"/>
            <a:ext cx="562300" cy="562300"/>
          </a:xfrm>
          <a:prstGeom prst="rect">
            <a:avLst/>
          </a:prstGeom>
        </p:spPr>
      </p:pic>
      <p:pic>
        <p:nvPicPr>
          <p:cNvPr id="12" name="Graphic 11" descr="Open Folder">
            <a:extLst>
              <a:ext uri="{FF2B5EF4-FFF2-40B4-BE49-F238E27FC236}">
                <a16:creationId xmlns:a16="http://schemas.microsoft.com/office/drawing/2014/main" id="{A8BB45BD-C8CC-4EC1-8009-F791F48E88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6533040" y="3182049"/>
            <a:ext cx="636642" cy="636642"/>
          </a:xfrm>
          <a:prstGeom prst="rect">
            <a:avLst/>
          </a:prstGeom>
        </p:spPr>
      </p:pic>
      <p:pic>
        <p:nvPicPr>
          <p:cNvPr id="4" name="Graphic 3" descr="Record">
            <a:extLst>
              <a:ext uri="{FF2B5EF4-FFF2-40B4-BE49-F238E27FC236}">
                <a16:creationId xmlns:a16="http://schemas.microsoft.com/office/drawing/2014/main" id="{D3DAA549-4BE7-4A11-9E13-1F73ECA0F0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949029" y="3174878"/>
            <a:ext cx="636642" cy="636642"/>
          </a:xfrm>
          <a:prstGeom prst="rect">
            <a:avLst/>
          </a:prstGeom>
        </p:spPr>
      </p:pic>
      <p:sp>
        <p:nvSpPr>
          <p:cNvPr id="37" name="Oval 36">
            <a:extLst>
              <a:ext uri="{FF2B5EF4-FFF2-40B4-BE49-F238E27FC236}">
                <a16:creationId xmlns:a16="http://schemas.microsoft.com/office/drawing/2014/main" id="{48D81CEE-B1BB-4905-80CB-8D5B796AFC0E}"/>
              </a:ext>
            </a:extLst>
          </p:cNvPr>
          <p:cNvSpPr/>
          <p:nvPr/>
        </p:nvSpPr>
        <p:spPr>
          <a:xfrm>
            <a:off x="7301052"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8" name="Oval 37">
            <a:extLst>
              <a:ext uri="{FF2B5EF4-FFF2-40B4-BE49-F238E27FC236}">
                <a16:creationId xmlns:a16="http://schemas.microsoft.com/office/drawing/2014/main" id="{1E7EBA3A-ABA9-4461-8853-2833587D47B8}"/>
              </a:ext>
            </a:extLst>
          </p:cNvPr>
          <p:cNvSpPr/>
          <p:nvPr/>
        </p:nvSpPr>
        <p:spPr>
          <a:xfrm>
            <a:off x="8161816"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0" name="Oval 39">
            <a:extLst>
              <a:ext uri="{FF2B5EF4-FFF2-40B4-BE49-F238E27FC236}">
                <a16:creationId xmlns:a16="http://schemas.microsoft.com/office/drawing/2014/main" id="{35F4C785-35A7-476E-B714-D43DD2E517E1}"/>
              </a:ext>
            </a:extLst>
          </p:cNvPr>
          <p:cNvSpPr/>
          <p:nvPr/>
        </p:nvSpPr>
        <p:spPr>
          <a:xfrm>
            <a:off x="6440288"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1" name="Oval 40">
            <a:extLst>
              <a:ext uri="{FF2B5EF4-FFF2-40B4-BE49-F238E27FC236}">
                <a16:creationId xmlns:a16="http://schemas.microsoft.com/office/drawing/2014/main" id="{ADBE51A3-A066-4FDE-A5EB-D04792E29915}"/>
              </a:ext>
            </a:extLst>
          </p:cNvPr>
          <p:cNvSpPr/>
          <p:nvPr/>
        </p:nvSpPr>
        <p:spPr>
          <a:xfrm>
            <a:off x="9883345"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2" name="Freeform: Shape 41">
            <a:extLst>
              <a:ext uri="{FF2B5EF4-FFF2-40B4-BE49-F238E27FC236}">
                <a16:creationId xmlns:a16="http://schemas.microsoft.com/office/drawing/2014/main" id="{2A9CB4B2-CF70-46B8-8ACB-A688799C5D74}"/>
              </a:ext>
            </a:extLst>
          </p:cNvPr>
          <p:cNvSpPr/>
          <p:nvPr/>
        </p:nvSpPr>
        <p:spPr>
          <a:xfrm>
            <a:off x="7423673" y="4217649"/>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3" name="Freeform: Shape 42">
            <a:extLst>
              <a:ext uri="{FF2B5EF4-FFF2-40B4-BE49-F238E27FC236}">
                <a16:creationId xmlns:a16="http://schemas.microsoft.com/office/drawing/2014/main" id="{054384C5-CD36-4B21-A942-6C9A4DA81954}"/>
              </a:ext>
            </a:extLst>
          </p:cNvPr>
          <p:cNvSpPr/>
          <p:nvPr/>
        </p:nvSpPr>
        <p:spPr>
          <a:xfrm>
            <a:off x="8334425" y="4155753"/>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5" name="Freeform: Shape 44">
            <a:extLst>
              <a:ext uri="{FF2B5EF4-FFF2-40B4-BE49-F238E27FC236}">
                <a16:creationId xmlns:a16="http://schemas.microsoft.com/office/drawing/2014/main" id="{47A6BCE9-D9B9-408B-8522-60726B535A6E}"/>
              </a:ext>
            </a:extLst>
          </p:cNvPr>
          <p:cNvSpPr/>
          <p:nvPr/>
        </p:nvSpPr>
        <p:spPr>
          <a:xfrm>
            <a:off x="6588080" y="4275123"/>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6" name="Freeform: Shape 45">
            <a:extLst>
              <a:ext uri="{FF2B5EF4-FFF2-40B4-BE49-F238E27FC236}">
                <a16:creationId xmlns:a16="http://schemas.microsoft.com/office/drawing/2014/main" id="{35091BBD-8F0F-4F94-B0D4-D1EF36D74FC9}"/>
              </a:ext>
            </a:extLst>
          </p:cNvPr>
          <p:cNvSpPr/>
          <p:nvPr/>
        </p:nvSpPr>
        <p:spPr>
          <a:xfrm>
            <a:off x="10036559" y="4146026"/>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47" name="Graphic 46" descr="Game controller">
            <a:extLst>
              <a:ext uri="{FF2B5EF4-FFF2-40B4-BE49-F238E27FC236}">
                <a16:creationId xmlns:a16="http://schemas.microsoft.com/office/drawing/2014/main" id="{49709B20-4F19-4754-941A-BD69B96AA5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366737" y="4078066"/>
            <a:ext cx="636642" cy="636642"/>
          </a:xfrm>
          <a:prstGeom prst="rect">
            <a:avLst/>
          </a:prstGeom>
        </p:spPr>
      </p:pic>
      <p:grpSp>
        <p:nvGrpSpPr>
          <p:cNvPr id="9" name="Group 8">
            <a:extLst>
              <a:ext uri="{FF2B5EF4-FFF2-40B4-BE49-F238E27FC236}">
                <a16:creationId xmlns:a16="http://schemas.microsoft.com/office/drawing/2014/main" id="{6FAE3650-E374-495B-B7AB-EF0E297EEA6C}"/>
              </a:ext>
            </a:extLst>
          </p:cNvPr>
          <p:cNvGrpSpPr/>
          <p:nvPr/>
        </p:nvGrpSpPr>
        <p:grpSpPr>
          <a:xfrm>
            <a:off x="9022580" y="4012382"/>
            <a:ext cx="768013" cy="768013"/>
            <a:chOff x="4449137" y="2695825"/>
            <a:chExt cx="1103086" cy="1103086"/>
          </a:xfrm>
        </p:grpSpPr>
        <p:sp>
          <p:nvSpPr>
            <p:cNvPr id="39" name="Oval 38">
              <a:extLst>
                <a:ext uri="{FF2B5EF4-FFF2-40B4-BE49-F238E27FC236}">
                  <a16:creationId xmlns:a16="http://schemas.microsoft.com/office/drawing/2014/main" id="{DCC56CF6-47E5-423B-B5C4-C548B45E577B}"/>
                </a:ext>
              </a:extLst>
            </p:cNvPr>
            <p:cNvSpPr/>
            <p:nvPr/>
          </p:nvSpPr>
          <p:spPr>
            <a:xfrm>
              <a:off x="4449137" y="2695825"/>
              <a:ext cx="1103085" cy="11030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4" name="Freeform: Shape 43">
              <a:extLst>
                <a:ext uri="{FF2B5EF4-FFF2-40B4-BE49-F238E27FC236}">
                  <a16:creationId xmlns:a16="http://schemas.microsoft.com/office/drawing/2014/main" id="{C43C1529-9B44-4D50-A40E-1D8416BB5F5B}"/>
                </a:ext>
              </a:extLst>
            </p:cNvPr>
            <p:cNvSpPr/>
            <p:nvPr/>
          </p:nvSpPr>
          <p:spPr>
            <a:xfrm>
              <a:off x="4686300" y="3003347"/>
              <a:ext cx="865923" cy="79556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48" name="Graphic 47" descr="Telephone">
              <a:extLst>
                <a:ext uri="{FF2B5EF4-FFF2-40B4-BE49-F238E27FC236}">
                  <a16:creationId xmlns:a16="http://schemas.microsoft.com/office/drawing/2014/main" id="{827B50FD-BF01-4CA6-88DB-602EF28C9F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543479" y="2796253"/>
              <a:ext cx="914400" cy="914400"/>
            </a:xfrm>
            <a:prstGeom prst="rect">
              <a:avLst/>
            </a:prstGeom>
          </p:spPr>
        </p:pic>
      </p:grpSp>
      <p:pic>
        <p:nvPicPr>
          <p:cNvPr id="49" name="Graphic 48" descr="Receiver">
            <a:extLst>
              <a:ext uri="{FF2B5EF4-FFF2-40B4-BE49-F238E27FC236}">
                <a16:creationId xmlns:a16="http://schemas.microsoft.com/office/drawing/2014/main" id="{9D058F55-8FCE-4D8E-AF38-052B2FB81A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8263881" y="4094080"/>
            <a:ext cx="562300" cy="562300"/>
          </a:xfrm>
          <a:prstGeom prst="rect">
            <a:avLst/>
          </a:prstGeom>
        </p:spPr>
      </p:pic>
      <p:pic>
        <p:nvPicPr>
          <p:cNvPr id="50" name="Graphic 49" descr="Open Folder">
            <a:extLst>
              <a:ext uri="{FF2B5EF4-FFF2-40B4-BE49-F238E27FC236}">
                <a16:creationId xmlns:a16="http://schemas.microsoft.com/office/drawing/2014/main" id="{53160A17-B33A-48F7-B931-2FB752D37B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6533040" y="4085238"/>
            <a:ext cx="636642" cy="636642"/>
          </a:xfrm>
          <a:prstGeom prst="rect">
            <a:avLst/>
          </a:prstGeom>
        </p:spPr>
      </p:pic>
      <p:pic>
        <p:nvPicPr>
          <p:cNvPr id="51" name="Graphic 50" descr="Record">
            <a:extLst>
              <a:ext uri="{FF2B5EF4-FFF2-40B4-BE49-F238E27FC236}">
                <a16:creationId xmlns:a16="http://schemas.microsoft.com/office/drawing/2014/main" id="{170942B8-443A-481F-B0F9-07BF41C3A09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949029" y="4078066"/>
            <a:ext cx="636642" cy="636642"/>
          </a:xfrm>
          <a:prstGeom prst="rect">
            <a:avLst/>
          </a:prstGeom>
        </p:spPr>
      </p:pic>
      <p:sp>
        <p:nvSpPr>
          <p:cNvPr id="53" name="Oval 52">
            <a:extLst>
              <a:ext uri="{FF2B5EF4-FFF2-40B4-BE49-F238E27FC236}">
                <a16:creationId xmlns:a16="http://schemas.microsoft.com/office/drawing/2014/main" id="{3B95E97F-3E91-4F78-BD70-A97E65957942}"/>
              </a:ext>
            </a:extLst>
          </p:cNvPr>
          <p:cNvSpPr/>
          <p:nvPr/>
        </p:nvSpPr>
        <p:spPr>
          <a:xfrm>
            <a:off x="8161816"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4" name="Oval 53">
            <a:extLst>
              <a:ext uri="{FF2B5EF4-FFF2-40B4-BE49-F238E27FC236}">
                <a16:creationId xmlns:a16="http://schemas.microsoft.com/office/drawing/2014/main" id="{A91638CB-8471-40A5-A5E6-324B23E6EBA9}"/>
              </a:ext>
            </a:extLst>
          </p:cNvPr>
          <p:cNvSpPr/>
          <p:nvPr/>
        </p:nvSpPr>
        <p:spPr>
          <a:xfrm>
            <a:off x="9022580"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5" name="Oval 54">
            <a:extLst>
              <a:ext uri="{FF2B5EF4-FFF2-40B4-BE49-F238E27FC236}">
                <a16:creationId xmlns:a16="http://schemas.microsoft.com/office/drawing/2014/main" id="{D2609565-9627-47FA-8F94-2C6E947704C2}"/>
              </a:ext>
            </a:extLst>
          </p:cNvPr>
          <p:cNvSpPr/>
          <p:nvPr/>
        </p:nvSpPr>
        <p:spPr>
          <a:xfrm>
            <a:off x="6440288"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6" name="Oval 55">
            <a:extLst>
              <a:ext uri="{FF2B5EF4-FFF2-40B4-BE49-F238E27FC236}">
                <a16:creationId xmlns:a16="http://schemas.microsoft.com/office/drawing/2014/main" id="{BD1F8301-86CA-4BAB-901F-29DDF8735C10}"/>
              </a:ext>
            </a:extLst>
          </p:cNvPr>
          <p:cNvSpPr/>
          <p:nvPr/>
        </p:nvSpPr>
        <p:spPr>
          <a:xfrm>
            <a:off x="9883345"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8" name="Freeform: Shape 57">
            <a:extLst>
              <a:ext uri="{FF2B5EF4-FFF2-40B4-BE49-F238E27FC236}">
                <a16:creationId xmlns:a16="http://schemas.microsoft.com/office/drawing/2014/main" id="{0A4423E1-B44C-4C9A-B1A9-6A57F53FB205}"/>
              </a:ext>
            </a:extLst>
          </p:cNvPr>
          <p:cNvSpPr/>
          <p:nvPr/>
        </p:nvSpPr>
        <p:spPr>
          <a:xfrm>
            <a:off x="8334425" y="5033364"/>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9" name="Freeform: Shape 58">
            <a:extLst>
              <a:ext uri="{FF2B5EF4-FFF2-40B4-BE49-F238E27FC236}">
                <a16:creationId xmlns:a16="http://schemas.microsoft.com/office/drawing/2014/main" id="{78A72E2A-9A9B-44E5-982B-EDE709200CB3}"/>
              </a:ext>
            </a:extLst>
          </p:cNvPr>
          <p:cNvSpPr/>
          <p:nvPr/>
        </p:nvSpPr>
        <p:spPr>
          <a:xfrm>
            <a:off x="9187703" y="5104102"/>
            <a:ext cx="602891" cy="55390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0" name="Freeform: Shape 59">
            <a:extLst>
              <a:ext uri="{FF2B5EF4-FFF2-40B4-BE49-F238E27FC236}">
                <a16:creationId xmlns:a16="http://schemas.microsoft.com/office/drawing/2014/main" id="{7A2375F0-51BB-4A67-B517-CE85DC725C9A}"/>
              </a:ext>
            </a:extLst>
          </p:cNvPr>
          <p:cNvSpPr/>
          <p:nvPr/>
        </p:nvSpPr>
        <p:spPr>
          <a:xfrm>
            <a:off x="6588080" y="5152735"/>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1" name="Freeform: Shape 60">
            <a:extLst>
              <a:ext uri="{FF2B5EF4-FFF2-40B4-BE49-F238E27FC236}">
                <a16:creationId xmlns:a16="http://schemas.microsoft.com/office/drawing/2014/main" id="{87FE12EC-BD2D-4085-99F5-4BED3FB191B0}"/>
              </a:ext>
            </a:extLst>
          </p:cNvPr>
          <p:cNvSpPr/>
          <p:nvPr/>
        </p:nvSpPr>
        <p:spPr>
          <a:xfrm>
            <a:off x="10036559" y="5023638"/>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2" name="Oval 51">
            <a:extLst>
              <a:ext uri="{FF2B5EF4-FFF2-40B4-BE49-F238E27FC236}">
                <a16:creationId xmlns:a16="http://schemas.microsoft.com/office/drawing/2014/main" id="{A7760182-4709-49EF-B189-0BC48844373E}"/>
              </a:ext>
            </a:extLst>
          </p:cNvPr>
          <p:cNvSpPr/>
          <p:nvPr/>
        </p:nvSpPr>
        <p:spPr>
          <a:xfrm>
            <a:off x="7301052"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7" name="Freeform: Shape 56">
            <a:extLst>
              <a:ext uri="{FF2B5EF4-FFF2-40B4-BE49-F238E27FC236}">
                <a16:creationId xmlns:a16="http://schemas.microsoft.com/office/drawing/2014/main" id="{E67B2C03-3BCE-469C-BFCE-2B4F9638ED4E}"/>
              </a:ext>
            </a:extLst>
          </p:cNvPr>
          <p:cNvSpPr/>
          <p:nvPr/>
        </p:nvSpPr>
        <p:spPr>
          <a:xfrm>
            <a:off x="7423673" y="5095260"/>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62" name="Graphic 61" descr="Game controller">
            <a:extLst>
              <a:ext uri="{FF2B5EF4-FFF2-40B4-BE49-F238E27FC236}">
                <a16:creationId xmlns:a16="http://schemas.microsoft.com/office/drawing/2014/main" id="{6C36759D-DCF5-4D82-AAEE-BBD8413816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366737" y="4955678"/>
            <a:ext cx="636642" cy="636642"/>
          </a:xfrm>
          <a:prstGeom prst="rect">
            <a:avLst/>
          </a:prstGeom>
        </p:spPr>
      </p:pic>
      <p:pic>
        <p:nvPicPr>
          <p:cNvPr id="63" name="Graphic 62" descr="Telephone">
            <a:extLst>
              <a:ext uri="{FF2B5EF4-FFF2-40B4-BE49-F238E27FC236}">
                <a16:creationId xmlns:a16="http://schemas.microsoft.com/office/drawing/2014/main" id="{2971D992-4BF9-45D7-993B-664FEF3D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088265" y="4959915"/>
            <a:ext cx="636642" cy="636642"/>
          </a:xfrm>
          <a:prstGeom prst="rect">
            <a:avLst/>
          </a:prstGeom>
        </p:spPr>
      </p:pic>
      <p:pic>
        <p:nvPicPr>
          <p:cNvPr id="64" name="Graphic 63" descr="Receiver">
            <a:extLst>
              <a:ext uri="{FF2B5EF4-FFF2-40B4-BE49-F238E27FC236}">
                <a16:creationId xmlns:a16="http://schemas.microsoft.com/office/drawing/2014/main" id="{C29107DD-22A3-4CE2-8360-CC43CBB350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8263881" y="4971691"/>
            <a:ext cx="562300" cy="562300"/>
          </a:xfrm>
          <a:prstGeom prst="rect">
            <a:avLst/>
          </a:prstGeom>
        </p:spPr>
      </p:pic>
      <p:pic>
        <p:nvPicPr>
          <p:cNvPr id="65" name="Graphic 64" descr="Open Folder">
            <a:extLst>
              <a:ext uri="{FF2B5EF4-FFF2-40B4-BE49-F238E27FC236}">
                <a16:creationId xmlns:a16="http://schemas.microsoft.com/office/drawing/2014/main" id="{C1EA071E-9C58-4C89-AFC6-4913D3C1BC8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6533040" y="4962849"/>
            <a:ext cx="636642" cy="636642"/>
          </a:xfrm>
          <a:prstGeom prst="rect">
            <a:avLst/>
          </a:prstGeom>
        </p:spPr>
      </p:pic>
      <p:pic>
        <p:nvPicPr>
          <p:cNvPr id="66" name="Graphic 65" descr="Record">
            <a:extLst>
              <a:ext uri="{FF2B5EF4-FFF2-40B4-BE49-F238E27FC236}">
                <a16:creationId xmlns:a16="http://schemas.microsoft.com/office/drawing/2014/main" id="{5F0BCB0F-B114-4B21-836C-14C1F975CED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949029" y="4955678"/>
            <a:ext cx="636642" cy="636642"/>
          </a:xfrm>
          <a:prstGeom prst="rect">
            <a:avLst/>
          </a:prstGeom>
        </p:spPr>
      </p:pic>
      <p:sp>
        <p:nvSpPr>
          <p:cNvPr id="67" name="Oval 66">
            <a:extLst>
              <a:ext uri="{FF2B5EF4-FFF2-40B4-BE49-F238E27FC236}">
                <a16:creationId xmlns:a16="http://schemas.microsoft.com/office/drawing/2014/main" id="{94DE959A-D795-4CD4-84BB-9BF2CE65B986}"/>
              </a:ext>
            </a:extLst>
          </p:cNvPr>
          <p:cNvSpPr/>
          <p:nvPr/>
        </p:nvSpPr>
        <p:spPr>
          <a:xfrm>
            <a:off x="3649375" y="2084715"/>
            <a:ext cx="1277086" cy="1277086"/>
          </a:xfrm>
          <a:prstGeom prst="ellipse">
            <a:avLst/>
          </a:prstGeom>
          <a:solidFill>
            <a:schemeClr val="accent3">
              <a:lumMod val="7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68" name="Oval 67">
            <a:extLst>
              <a:ext uri="{FF2B5EF4-FFF2-40B4-BE49-F238E27FC236}">
                <a16:creationId xmlns:a16="http://schemas.microsoft.com/office/drawing/2014/main" id="{1F50628E-DAA2-48BF-A983-769A368FB3C0}"/>
              </a:ext>
            </a:extLst>
          </p:cNvPr>
          <p:cNvSpPr/>
          <p:nvPr/>
        </p:nvSpPr>
        <p:spPr>
          <a:xfrm>
            <a:off x="1941109" y="2373889"/>
            <a:ext cx="2527791" cy="25277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9" name="Freeform: Shape 68">
            <a:extLst>
              <a:ext uri="{FF2B5EF4-FFF2-40B4-BE49-F238E27FC236}">
                <a16:creationId xmlns:a16="http://schemas.microsoft.com/office/drawing/2014/main" id="{D7389CF1-A755-4DD1-B8A6-FD0E3FE27290}"/>
              </a:ext>
            </a:extLst>
          </p:cNvPr>
          <p:cNvSpPr/>
          <p:nvPr/>
        </p:nvSpPr>
        <p:spPr>
          <a:xfrm>
            <a:off x="2344697" y="3049492"/>
            <a:ext cx="2122722" cy="1852190"/>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 name="connsiteX0" fmla="*/ 630899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 name="connsiteX8" fmla="*/ 630899 w 926320"/>
              <a:gd name="connsiteY8" fmla="*/ 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20" h="808264">
                <a:moveTo>
                  <a:pt x="630899"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ubicBezTo>
                  <a:pt x="461433" y="67733"/>
                  <a:pt x="537766" y="33867"/>
                  <a:pt x="630899" y="0"/>
                </a:cubicBez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0" name="Graphic 69" descr="Game controller">
            <a:extLst>
              <a:ext uri="{FF2B5EF4-FFF2-40B4-BE49-F238E27FC236}">
                <a16:creationId xmlns:a16="http://schemas.microsoft.com/office/drawing/2014/main" id="{CEC08F92-B3B5-4452-927B-76ED5E18F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157299" y="2590079"/>
            <a:ext cx="2095408" cy="2095408"/>
          </a:xfrm>
          <a:prstGeom prst="rect">
            <a:avLst/>
          </a:prstGeom>
        </p:spPr>
      </p:pic>
      <p:grpSp>
        <p:nvGrpSpPr>
          <p:cNvPr id="7" name="Group 6">
            <a:extLst>
              <a:ext uri="{FF2B5EF4-FFF2-40B4-BE49-F238E27FC236}">
                <a16:creationId xmlns:a16="http://schemas.microsoft.com/office/drawing/2014/main" id="{23C732C5-AD49-4520-8E5F-5C3A29F0DA37}"/>
              </a:ext>
            </a:extLst>
          </p:cNvPr>
          <p:cNvGrpSpPr/>
          <p:nvPr/>
        </p:nvGrpSpPr>
        <p:grpSpPr>
          <a:xfrm>
            <a:off x="1123945" y="5116417"/>
            <a:ext cx="1163778" cy="1163778"/>
            <a:chOff x="7860029" y="3777234"/>
            <a:chExt cx="1103085" cy="1103085"/>
          </a:xfrm>
        </p:grpSpPr>
        <p:sp>
          <p:nvSpPr>
            <p:cNvPr id="71" name="Oval 70">
              <a:extLst>
                <a:ext uri="{FF2B5EF4-FFF2-40B4-BE49-F238E27FC236}">
                  <a16:creationId xmlns:a16="http://schemas.microsoft.com/office/drawing/2014/main" id="{34A4065F-18D8-43C6-946B-998982CE905A}"/>
                </a:ext>
              </a:extLst>
            </p:cNvPr>
            <p:cNvSpPr/>
            <p:nvPr/>
          </p:nvSpPr>
          <p:spPr>
            <a:xfrm>
              <a:off x="7860029" y="3777234"/>
              <a:ext cx="1103085" cy="1103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2" name="Freeform: Shape 71">
              <a:extLst>
                <a:ext uri="{FF2B5EF4-FFF2-40B4-BE49-F238E27FC236}">
                  <a16:creationId xmlns:a16="http://schemas.microsoft.com/office/drawing/2014/main" id="{ACE1DA08-3513-4B2C-96C9-F5C224A5CC30}"/>
                </a:ext>
              </a:extLst>
            </p:cNvPr>
            <p:cNvSpPr/>
            <p:nvPr/>
          </p:nvSpPr>
          <p:spPr>
            <a:xfrm>
              <a:off x="8080089" y="3969186"/>
              <a:ext cx="874867" cy="904805"/>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3" name="Graphic 72" descr="Record">
              <a:extLst>
                <a:ext uri="{FF2B5EF4-FFF2-40B4-BE49-F238E27FC236}">
                  <a16:creationId xmlns:a16="http://schemas.microsoft.com/office/drawing/2014/main" id="{9BF2B669-0D41-4ADE-8530-DA8AF1CDBE5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7954371" y="3871576"/>
              <a:ext cx="914400" cy="914400"/>
            </a:xfrm>
            <a:prstGeom prst="rect">
              <a:avLst/>
            </a:prstGeom>
          </p:spPr>
        </p:pic>
      </p:grpSp>
      <p:grpSp>
        <p:nvGrpSpPr>
          <p:cNvPr id="74" name="Group 73">
            <a:extLst>
              <a:ext uri="{FF2B5EF4-FFF2-40B4-BE49-F238E27FC236}">
                <a16:creationId xmlns:a16="http://schemas.microsoft.com/office/drawing/2014/main" id="{AC0C4690-AF85-438B-8AD2-B42592C85D01}"/>
              </a:ext>
            </a:extLst>
          </p:cNvPr>
          <p:cNvGrpSpPr/>
          <p:nvPr/>
        </p:nvGrpSpPr>
        <p:grpSpPr>
          <a:xfrm>
            <a:off x="710501" y="978792"/>
            <a:ext cx="1316374" cy="1316374"/>
            <a:chOff x="4449137" y="2695825"/>
            <a:chExt cx="1103086" cy="1103086"/>
          </a:xfrm>
        </p:grpSpPr>
        <p:sp>
          <p:nvSpPr>
            <p:cNvPr id="75" name="Oval 74">
              <a:extLst>
                <a:ext uri="{FF2B5EF4-FFF2-40B4-BE49-F238E27FC236}">
                  <a16:creationId xmlns:a16="http://schemas.microsoft.com/office/drawing/2014/main" id="{593CBB6C-D732-490C-86D4-73DB0D8CA36E}"/>
                </a:ext>
              </a:extLst>
            </p:cNvPr>
            <p:cNvSpPr/>
            <p:nvPr/>
          </p:nvSpPr>
          <p:spPr>
            <a:xfrm>
              <a:off x="4449137" y="2695825"/>
              <a:ext cx="1103085" cy="11030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6" name="Freeform: Shape 75">
              <a:extLst>
                <a:ext uri="{FF2B5EF4-FFF2-40B4-BE49-F238E27FC236}">
                  <a16:creationId xmlns:a16="http://schemas.microsoft.com/office/drawing/2014/main" id="{642B4EFA-BEC5-4C64-A8B7-A9D82B5203AA}"/>
                </a:ext>
              </a:extLst>
            </p:cNvPr>
            <p:cNvSpPr/>
            <p:nvPr/>
          </p:nvSpPr>
          <p:spPr>
            <a:xfrm>
              <a:off x="4686300" y="3003347"/>
              <a:ext cx="865923" cy="79556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7" name="Graphic 76" descr="Telephone">
              <a:extLst>
                <a:ext uri="{FF2B5EF4-FFF2-40B4-BE49-F238E27FC236}">
                  <a16:creationId xmlns:a16="http://schemas.microsoft.com/office/drawing/2014/main" id="{B054E716-6F50-430B-A220-5319C35935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543479" y="2796253"/>
              <a:ext cx="914400" cy="914400"/>
            </a:xfrm>
            <a:prstGeom prst="rect">
              <a:avLst/>
            </a:prstGeom>
          </p:spPr>
        </p:pic>
      </p:grpSp>
      <p:sp>
        <p:nvSpPr>
          <p:cNvPr id="78" name="TextBox 77">
            <a:extLst>
              <a:ext uri="{FF2B5EF4-FFF2-40B4-BE49-F238E27FC236}">
                <a16:creationId xmlns:a16="http://schemas.microsoft.com/office/drawing/2014/main" id="{52530928-9562-474F-A898-CE32A4D73E8C}"/>
              </a:ext>
            </a:extLst>
          </p:cNvPr>
          <p:cNvSpPr txBox="1"/>
          <p:nvPr/>
        </p:nvSpPr>
        <p:spPr>
          <a:xfrm>
            <a:off x="6440288" y="1183144"/>
            <a:ext cx="3164584" cy="430887"/>
          </a:xfrm>
          <a:prstGeom prst="rect">
            <a:avLst/>
          </a:prstGeom>
          <a:noFill/>
        </p:spPr>
        <p:txBody>
          <a:bodyPr wrap="none" lIns="0" tIns="0" rIns="0" bIns="0" numCol="1" rtlCol="0">
            <a:spAutoFit/>
          </a:bodyPr>
          <a:lstStyle/>
          <a:p>
            <a:r>
              <a:rPr lang="de-DE" altLang="de-DE" sz="2800" spc="300" dirty="0">
                <a:solidFill>
                  <a:schemeClr val="tx2"/>
                </a:solidFill>
              </a:rPr>
              <a:t>ICONS | BUBBLE</a:t>
            </a:r>
          </a:p>
        </p:txBody>
      </p:sp>
      <p:sp>
        <p:nvSpPr>
          <p:cNvPr id="79" name="TextBox 78">
            <a:extLst>
              <a:ext uri="{FF2B5EF4-FFF2-40B4-BE49-F238E27FC236}">
                <a16:creationId xmlns:a16="http://schemas.microsoft.com/office/drawing/2014/main" id="{35931D20-161B-41F9-A6FB-36A7EE5AA937}"/>
              </a:ext>
            </a:extLst>
          </p:cNvPr>
          <p:cNvSpPr txBox="1"/>
          <p:nvPr/>
        </p:nvSpPr>
        <p:spPr>
          <a:xfrm>
            <a:off x="6440289" y="1916569"/>
            <a:ext cx="5015272" cy="830997"/>
          </a:xfrm>
          <a:prstGeom prst="rect">
            <a:avLst/>
          </a:prstGeom>
          <a:noFill/>
        </p:spPr>
        <p:txBody>
          <a:bodyPr wrap="square" lIns="0" tIns="0" rIns="0" bIns="0" numCol="1" rtlCol="0">
            <a:spAutoFit/>
          </a:bodyPr>
          <a:lstStyle/>
          <a:p>
            <a:r>
              <a:rPr lang="en-US" dirty="0">
                <a:solidFill>
                  <a:schemeClr val="tx1">
                    <a:lumMod val="75000"/>
                    <a:lumOff val="25000"/>
                  </a:schemeClr>
                </a:solidFill>
              </a:rPr>
              <a:t>Standard icons in dark color with a 45° background gradient shadow from the icon to‑the background color</a:t>
            </a:r>
            <a:endParaRPr lang="de-DE" altLang="de-DE" sz="2800" spc="300" dirty="0">
              <a:solidFill>
                <a:schemeClr val="tx1">
                  <a:lumMod val="75000"/>
                  <a:lumOff val="25000"/>
                </a:schemeClr>
              </a:solidFill>
            </a:endParaRPr>
          </a:p>
        </p:txBody>
      </p:sp>
    </p:spTree>
    <p:custDataLst>
      <p:tags r:id="rId2"/>
    </p:custDataLst>
    <p:extLst>
      <p:ext uri="{BB962C8B-B14F-4D97-AF65-F5344CB8AC3E}">
        <p14:creationId xmlns:p14="http://schemas.microsoft.com/office/powerpoint/2010/main" val="3851985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1DBBAC-A4DB-4241-BBBE-68B579F06E4E}"/>
              </a:ext>
            </a:extLst>
          </p:cNvPr>
          <p:cNvSpPr/>
          <p:nvPr/>
        </p:nvSpPr>
        <p:spPr>
          <a:xfrm>
            <a:off x="2075281" y="1766752"/>
            <a:ext cx="5329544"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 name="Rectangle: Rounded Corners 2">
            <a:extLst>
              <a:ext uri="{FF2B5EF4-FFF2-40B4-BE49-F238E27FC236}">
                <a16:creationId xmlns:a16="http://schemas.microsoft.com/office/drawing/2014/main" id="{CDF45C45-3CD3-4801-9A49-1AE1B3E0BD09}"/>
              </a:ext>
            </a:extLst>
          </p:cNvPr>
          <p:cNvSpPr/>
          <p:nvPr/>
        </p:nvSpPr>
        <p:spPr>
          <a:xfrm>
            <a:off x="2075280" y="2287452"/>
            <a:ext cx="8382001" cy="279400"/>
          </a:xfrm>
          <a:prstGeom prst="roundRect">
            <a:avLst>
              <a:gd name="adj" fmla="val 50000"/>
            </a:avLst>
          </a:prstGeom>
          <a:gradFill flip="none" rotWithShape="1">
            <a:gsLst>
              <a:gs pos="0">
                <a:srgbClr val="016D9F"/>
              </a:gs>
              <a:gs pos="5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 name="Rectangle: Rounded Corners 3">
            <a:extLst>
              <a:ext uri="{FF2B5EF4-FFF2-40B4-BE49-F238E27FC236}">
                <a16:creationId xmlns:a16="http://schemas.microsoft.com/office/drawing/2014/main" id="{260CCF74-8EFF-41E2-856C-DE05305536F0}"/>
              </a:ext>
            </a:extLst>
          </p:cNvPr>
          <p:cNvSpPr/>
          <p:nvPr/>
        </p:nvSpPr>
        <p:spPr>
          <a:xfrm>
            <a:off x="2075281" y="2808152"/>
            <a:ext cx="5329544"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 name="Rectangle: Rounded Corners 4">
            <a:extLst>
              <a:ext uri="{FF2B5EF4-FFF2-40B4-BE49-F238E27FC236}">
                <a16:creationId xmlns:a16="http://schemas.microsoft.com/office/drawing/2014/main" id="{8653BCB6-62DC-49E3-ABCB-34F40D52FECC}"/>
              </a:ext>
            </a:extLst>
          </p:cNvPr>
          <p:cNvSpPr/>
          <p:nvPr/>
        </p:nvSpPr>
        <p:spPr>
          <a:xfrm>
            <a:off x="2075281" y="3328852"/>
            <a:ext cx="4750246"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Rounded Corners 5">
            <a:extLst>
              <a:ext uri="{FF2B5EF4-FFF2-40B4-BE49-F238E27FC236}">
                <a16:creationId xmlns:a16="http://schemas.microsoft.com/office/drawing/2014/main" id="{E76AA75D-8220-456A-AE72-341FDAECD224}"/>
              </a:ext>
            </a:extLst>
          </p:cNvPr>
          <p:cNvSpPr/>
          <p:nvPr/>
        </p:nvSpPr>
        <p:spPr>
          <a:xfrm>
            <a:off x="2075281" y="3849552"/>
            <a:ext cx="2771720"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Rectangle: Rounded Corners 6">
            <a:extLst>
              <a:ext uri="{FF2B5EF4-FFF2-40B4-BE49-F238E27FC236}">
                <a16:creationId xmlns:a16="http://schemas.microsoft.com/office/drawing/2014/main" id="{0D1C1126-BD10-4650-9193-7BF710F8EDE9}"/>
              </a:ext>
            </a:extLst>
          </p:cNvPr>
          <p:cNvSpPr/>
          <p:nvPr/>
        </p:nvSpPr>
        <p:spPr>
          <a:xfrm>
            <a:off x="2075281" y="4370252"/>
            <a:ext cx="3769895"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nvGrpSpPr>
          <p:cNvPr id="14" name="Group 13">
            <a:extLst>
              <a:ext uri="{FF2B5EF4-FFF2-40B4-BE49-F238E27FC236}">
                <a16:creationId xmlns:a16="http://schemas.microsoft.com/office/drawing/2014/main" id="{C1846FD3-76F0-4E94-BAA1-81A26D5E5F1A}"/>
              </a:ext>
            </a:extLst>
          </p:cNvPr>
          <p:cNvGrpSpPr/>
          <p:nvPr/>
        </p:nvGrpSpPr>
        <p:grpSpPr>
          <a:xfrm>
            <a:off x="2075281" y="1766752"/>
            <a:ext cx="2317193" cy="2882900"/>
            <a:chOff x="3263899" y="1612900"/>
            <a:chExt cx="5972175" cy="2882900"/>
          </a:xfrm>
          <a:solidFill>
            <a:schemeClr val="bg1">
              <a:lumMod val="60000"/>
              <a:lumOff val="40000"/>
            </a:schemeClr>
          </a:solidFill>
        </p:grpSpPr>
        <p:sp>
          <p:nvSpPr>
            <p:cNvPr id="8" name="Rectangle: Rounded Corners 7">
              <a:extLst>
                <a:ext uri="{FF2B5EF4-FFF2-40B4-BE49-F238E27FC236}">
                  <a16:creationId xmlns:a16="http://schemas.microsoft.com/office/drawing/2014/main" id="{94C6CC0D-CCA1-4D1B-8F0B-B2360E4F60AD}"/>
                </a:ext>
              </a:extLst>
            </p:cNvPr>
            <p:cNvSpPr/>
            <p:nvPr/>
          </p:nvSpPr>
          <p:spPr>
            <a:xfrm>
              <a:off x="3263900" y="1612900"/>
              <a:ext cx="379730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9" name="Rectangle: Rounded Corners 8">
              <a:extLst>
                <a:ext uri="{FF2B5EF4-FFF2-40B4-BE49-F238E27FC236}">
                  <a16:creationId xmlns:a16="http://schemas.microsoft.com/office/drawing/2014/main" id="{9B726E0E-3055-412F-A7BB-0B72908A3CAA}"/>
                </a:ext>
              </a:extLst>
            </p:cNvPr>
            <p:cNvSpPr/>
            <p:nvPr/>
          </p:nvSpPr>
          <p:spPr>
            <a:xfrm>
              <a:off x="3263899" y="2133600"/>
              <a:ext cx="5972175" cy="27940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0" name="Rectangle: Rounded Corners 9">
              <a:extLst>
                <a:ext uri="{FF2B5EF4-FFF2-40B4-BE49-F238E27FC236}">
                  <a16:creationId xmlns:a16="http://schemas.microsoft.com/office/drawing/2014/main" id="{7409107C-34F8-4386-B501-16184C068915}"/>
                </a:ext>
              </a:extLst>
            </p:cNvPr>
            <p:cNvSpPr/>
            <p:nvPr/>
          </p:nvSpPr>
          <p:spPr>
            <a:xfrm>
              <a:off x="3263900" y="2654300"/>
              <a:ext cx="379730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1" name="Rectangle: Rounded Corners 10">
              <a:extLst>
                <a:ext uri="{FF2B5EF4-FFF2-40B4-BE49-F238E27FC236}">
                  <a16:creationId xmlns:a16="http://schemas.microsoft.com/office/drawing/2014/main" id="{C77D6D64-7835-4C9E-9EC7-AD2FAE1D0A89}"/>
                </a:ext>
              </a:extLst>
            </p:cNvPr>
            <p:cNvSpPr/>
            <p:nvPr/>
          </p:nvSpPr>
          <p:spPr>
            <a:xfrm>
              <a:off x="3263900" y="3175000"/>
              <a:ext cx="338455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2" name="Rectangle: Rounded Corners 11">
              <a:extLst>
                <a:ext uri="{FF2B5EF4-FFF2-40B4-BE49-F238E27FC236}">
                  <a16:creationId xmlns:a16="http://schemas.microsoft.com/office/drawing/2014/main" id="{FE252288-CFDE-4CD8-8D05-88DB16D02D65}"/>
                </a:ext>
              </a:extLst>
            </p:cNvPr>
            <p:cNvSpPr/>
            <p:nvPr/>
          </p:nvSpPr>
          <p:spPr>
            <a:xfrm>
              <a:off x="3263900" y="3695700"/>
              <a:ext cx="197485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3" name="Rectangle: Rounded Corners 12">
              <a:extLst>
                <a:ext uri="{FF2B5EF4-FFF2-40B4-BE49-F238E27FC236}">
                  <a16:creationId xmlns:a16="http://schemas.microsoft.com/office/drawing/2014/main" id="{FE3AD16E-35F5-4D3D-83AA-98B34C2E47D4}"/>
                </a:ext>
              </a:extLst>
            </p:cNvPr>
            <p:cNvSpPr/>
            <p:nvPr/>
          </p:nvSpPr>
          <p:spPr>
            <a:xfrm>
              <a:off x="3263900" y="4216400"/>
              <a:ext cx="268605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sp>
        <p:nvSpPr>
          <p:cNvPr id="16" name="TextBox 15">
            <a:extLst>
              <a:ext uri="{FF2B5EF4-FFF2-40B4-BE49-F238E27FC236}">
                <a16:creationId xmlns:a16="http://schemas.microsoft.com/office/drawing/2014/main" id="{60E77A64-C231-462B-8AE5-3DE3F4381661}"/>
              </a:ext>
            </a:extLst>
          </p:cNvPr>
          <p:cNvSpPr txBox="1"/>
          <p:nvPr/>
        </p:nvSpPr>
        <p:spPr>
          <a:xfrm>
            <a:off x="525881" y="1675619"/>
            <a:ext cx="800219" cy="461665"/>
          </a:xfrm>
          <a:prstGeom prst="rect">
            <a:avLst/>
          </a:prstGeom>
          <a:noFill/>
        </p:spPr>
        <p:txBody>
          <a:bodyPr wrap="none" numCol="1" rtlCol="0">
            <a:spAutoFit/>
          </a:bodyPr>
          <a:lstStyle/>
          <a:p>
            <a:r>
              <a:rPr lang="de-DE" altLang="de-DE" sz="2400" dirty="0">
                <a:solidFill>
                  <a:schemeClr val="bg1">
                    <a:lumMod val="60000"/>
                    <a:lumOff val="40000"/>
                  </a:schemeClr>
                </a:solidFill>
              </a:rPr>
              <a:t>AAA</a:t>
            </a:r>
          </a:p>
        </p:txBody>
      </p:sp>
      <p:sp>
        <p:nvSpPr>
          <p:cNvPr id="17" name="TextBox 16">
            <a:extLst>
              <a:ext uri="{FF2B5EF4-FFF2-40B4-BE49-F238E27FC236}">
                <a16:creationId xmlns:a16="http://schemas.microsoft.com/office/drawing/2014/main" id="{B0F81737-8F31-4A8E-BD67-371239781EC6}"/>
              </a:ext>
            </a:extLst>
          </p:cNvPr>
          <p:cNvSpPr txBox="1"/>
          <p:nvPr/>
        </p:nvSpPr>
        <p:spPr>
          <a:xfrm>
            <a:off x="525881" y="2196319"/>
            <a:ext cx="800219" cy="461665"/>
          </a:xfrm>
          <a:prstGeom prst="rect">
            <a:avLst/>
          </a:prstGeom>
          <a:noFill/>
        </p:spPr>
        <p:txBody>
          <a:bodyPr wrap="none" numCol="1" rtlCol="0">
            <a:spAutoFit/>
          </a:bodyPr>
          <a:lstStyle/>
          <a:p>
            <a:r>
              <a:rPr lang="de-DE" altLang="de-DE" sz="2400" dirty="0">
                <a:solidFill>
                  <a:schemeClr val="accent1"/>
                </a:solidFill>
              </a:rPr>
              <a:t>BBB</a:t>
            </a:r>
          </a:p>
        </p:txBody>
      </p:sp>
      <p:sp>
        <p:nvSpPr>
          <p:cNvPr id="18" name="TextBox 17">
            <a:extLst>
              <a:ext uri="{FF2B5EF4-FFF2-40B4-BE49-F238E27FC236}">
                <a16:creationId xmlns:a16="http://schemas.microsoft.com/office/drawing/2014/main" id="{3EEC6E30-96E9-45C9-B40D-9488543762D3}"/>
              </a:ext>
            </a:extLst>
          </p:cNvPr>
          <p:cNvSpPr txBox="1"/>
          <p:nvPr/>
        </p:nvSpPr>
        <p:spPr>
          <a:xfrm>
            <a:off x="525881" y="2717019"/>
            <a:ext cx="739498" cy="461665"/>
          </a:xfrm>
          <a:prstGeom prst="rect">
            <a:avLst/>
          </a:prstGeom>
          <a:noFill/>
        </p:spPr>
        <p:txBody>
          <a:bodyPr wrap="none" numCol="1" rtlCol="0">
            <a:spAutoFit/>
          </a:bodyPr>
          <a:lstStyle/>
          <a:p>
            <a:r>
              <a:rPr lang="de-DE" altLang="de-DE" sz="2400" dirty="0">
                <a:solidFill>
                  <a:schemeClr val="bg1">
                    <a:lumMod val="60000"/>
                    <a:lumOff val="40000"/>
                  </a:schemeClr>
                </a:solidFill>
              </a:rPr>
              <a:t>CCC</a:t>
            </a:r>
          </a:p>
        </p:txBody>
      </p:sp>
      <p:sp>
        <p:nvSpPr>
          <p:cNvPr id="19" name="TextBox 18">
            <a:extLst>
              <a:ext uri="{FF2B5EF4-FFF2-40B4-BE49-F238E27FC236}">
                <a16:creationId xmlns:a16="http://schemas.microsoft.com/office/drawing/2014/main" id="{E6904C72-21A8-412E-9233-0E9DFFB01645}"/>
              </a:ext>
            </a:extLst>
          </p:cNvPr>
          <p:cNvSpPr txBox="1"/>
          <p:nvPr/>
        </p:nvSpPr>
        <p:spPr>
          <a:xfrm>
            <a:off x="525881" y="3230991"/>
            <a:ext cx="853119" cy="461665"/>
          </a:xfrm>
          <a:prstGeom prst="rect">
            <a:avLst/>
          </a:prstGeom>
          <a:noFill/>
        </p:spPr>
        <p:txBody>
          <a:bodyPr wrap="none" numCol="1" rtlCol="0">
            <a:spAutoFit/>
          </a:bodyPr>
          <a:lstStyle/>
          <a:p>
            <a:r>
              <a:rPr lang="de-DE" altLang="de-DE" sz="2400" dirty="0">
                <a:solidFill>
                  <a:schemeClr val="bg1">
                    <a:lumMod val="60000"/>
                    <a:lumOff val="40000"/>
                  </a:schemeClr>
                </a:solidFill>
              </a:rPr>
              <a:t>DDD</a:t>
            </a:r>
          </a:p>
        </p:txBody>
      </p:sp>
      <p:sp>
        <p:nvSpPr>
          <p:cNvPr id="20" name="TextBox 19">
            <a:extLst>
              <a:ext uri="{FF2B5EF4-FFF2-40B4-BE49-F238E27FC236}">
                <a16:creationId xmlns:a16="http://schemas.microsoft.com/office/drawing/2014/main" id="{52ADC7E3-2A41-4B4B-9840-29C3A7CAB892}"/>
              </a:ext>
            </a:extLst>
          </p:cNvPr>
          <p:cNvSpPr txBox="1"/>
          <p:nvPr/>
        </p:nvSpPr>
        <p:spPr>
          <a:xfrm>
            <a:off x="525881" y="3758419"/>
            <a:ext cx="660758" cy="461665"/>
          </a:xfrm>
          <a:prstGeom prst="rect">
            <a:avLst/>
          </a:prstGeom>
          <a:noFill/>
        </p:spPr>
        <p:txBody>
          <a:bodyPr wrap="none" numCol="1" rtlCol="0">
            <a:spAutoFit/>
          </a:bodyPr>
          <a:lstStyle/>
          <a:p>
            <a:r>
              <a:rPr lang="de-DE" altLang="de-DE" sz="2400" dirty="0">
                <a:solidFill>
                  <a:schemeClr val="bg1">
                    <a:lumMod val="60000"/>
                    <a:lumOff val="40000"/>
                  </a:schemeClr>
                </a:solidFill>
              </a:rPr>
              <a:t>EEE</a:t>
            </a:r>
          </a:p>
        </p:txBody>
      </p:sp>
      <p:sp>
        <p:nvSpPr>
          <p:cNvPr id="21" name="TextBox 20">
            <a:extLst>
              <a:ext uri="{FF2B5EF4-FFF2-40B4-BE49-F238E27FC236}">
                <a16:creationId xmlns:a16="http://schemas.microsoft.com/office/drawing/2014/main" id="{C1AEE057-CD3D-4826-868A-912DB96BF38E}"/>
              </a:ext>
            </a:extLst>
          </p:cNvPr>
          <p:cNvSpPr txBox="1"/>
          <p:nvPr/>
        </p:nvSpPr>
        <p:spPr>
          <a:xfrm>
            <a:off x="525881" y="4279119"/>
            <a:ext cx="646331" cy="461665"/>
          </a:xfrm>
          <a:prstGeom prst="rect">
            <a:avLst/>
          </a:prstGeom>
          <a:noFill/>
        </p:spPr>
        <p:txBody>
          <a:bodyPr wrap="none" numCol="1" rtlCol="0">
            <a:spAutoFit/>
          </a:bodyPr>
          <a:lstStyle/>
          <a:p>
            <a:r>
              <a:rPr lang="de-DE" altLang="de-DE" sz="2400" dirty="0">
                <a:solidFill>
                  <a:schemeClr val="bg1">
                    <a:lumMod val="60000"/>
                    <a:lumOff val="40000"/>
                  </a:schemeClr>
                </a:solidFill>
              </a:rPr>
              <a:t>FFF</a:t>
            </a:r>
          </a:p>
        </p:txBody>
      </p:sp>
      <p:sp>
        <p:nvSpPr>
          <p:cNvPr id="22" name="TextBox 21">
            <a:extLst>
              <a:ext uri="{FF2B5EF4-FFF2-40B4-BE49-F238E27FC236}">
                <a16:creationId xmlns:a16="http://schemas.microsoft.com/office/drawing/2014/main" id="{A1822C06-3564-44B0-A787-3674A0B6C05B}"/>
              </a:ext>
            </a:extLst>
          </p:cNvPr>
          <p:cNvSpPr txBox="1"/>
          <p:nvPr/>
        </p:nvSpPr>
        <p:spPr>
          <a:xfrm>
            <a:off x="525881" y="833734"/>
            <a:ext cx="2762295" cy="461665"/>
          </a:xfrm>
          <a:prstGeom prst="rect">
            <a:avLst/>
          </a:prstGeom>
          <a:noFill/>
        </p:spPr>
        <p:txBody>
          <a:bodyPr wrap="none" numCol="1" rtlCol="0">
            <a:spAutoFit/>
          </a:bodyPr>
          <a:lstStyle/>
          <a:p>
            <a:r>
              <a:rPr lang="de-DE" altLang="de-DE" sz="2400" spc="300" dirty="0">
                <a:solidFill>
                  <a:schemeClr val="accent1"/>
                </a:solidFill>
              </a:rPr>
              <a:t>LOREM IPSUM</a:t>
            </a:r>
          </a:p>
        </p:txBody>
      </p:sp>
      <p:sp>
        <p:nvSpPr>
          <p:cNvPr id="23" name="TextBox 22">
            <a:extLst>
              <a:ext uri="{FF2B5EF4-FFF2-40B4-BE49-F238E27FC236}">
                <a16:creationId xmlns:a16="http://schemas.microsoft.com/office/drawing/2014/main" id="{0105D966-7900-4F1D-A5C5-15774BC5129D}"/>
              </a:ext>
            </a:extLst>
          </p:cNvPr>
          <p:cNvSpPr txBox="1"/>
          <p:nvPr/>
        </p:nvSpPr>
        <p:spPr>
          <a:xfrm>
            <a:off x="587375" y="5380672"/>
            <a:ext cx="11127377" cy="307777"/>
          </a:xfrm>
          <a:prstGeom prst="rect">
            <a:avLst/>
          </a:prstGeom>
          <a:noFill/>
        </p:spPr>
        <p:txBody>
          <a:bodyPr wrap="square" lIns="0" tIns="0" rIns="0" bIns="0" numCol="1" rtlCol="0">
            <a:spAutoFit/>
          </a:bodyPr>
          <a:lstStyle/>
          <a:p>
            <a:r>
              <a:rPr lang="en-US" altLang="de-DE" sz="2000" dirty="0">
                <a:solidFill>
                  <a:schemeClr val="tx1">
                    <a:lumMod val="75000"/>
                    <a:lumOff val="25000"/>
                  </a:schemeClr>
                </a:solidFill>
              </a:rPr>
              <a:t>Charts as graphics if necessary | Highlight with strong colors</a:t>
            </a:r>
            <a:endParaRPr lang="de-DE" altLang="de-DE" sz="2000" dirty="0">
              <a:solidFill>
                <a:schemeClr val="tx1">
                  <a:lumMod val="75000"/>
                  <a:lumOff val="25000"/>
                </a:schemeClr>
              </a:solidFill>
            </a:endParaRPr>
          </a:p>
        </p:txBody>
      </p:sp>
      <p:sp>
        <p:nvSpPr>
          <p:cNvPr id="24" name="TextBox 23">
            <a:extLst>
              <a:ext uri="{FF2B5EF4-FFF2-40B4-BE49-F238E27FC236}">
                <a16:creationId xmlns:a16="http://schemas.microsoft.com/office/drawing/2014/main" id="{4C9956E4-010A-4050-8456-04AA3970D3D7}"/>
              </a:ext>
            </a:extLst>
          </p:cNvPr>
          <p:cNvSpPr txBox="1"/>
          <p:nvPr/>
        </p:nvSpPr>
        <p:spPr>
          <a:xfrm>
            <a:off x="7465052" y="16756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50</a:t>
            </a:r>
          </a:p>
        </p:txBody>
      </p:sp>
      <p:sp>
        <p:nvSpPr>
          <p:cNvPr id="25" name="TextBox 24">
            <a:extLst>
              <a:ext uri="{FF2B5EF4-FFF2-40B4-BE49-F238E27FC236}">
                <a16:creationId xmlns:a16="http://schemas.microsoft.com/office/drawing/2014/main" id="{C0894851-8724-4F50-BE12-7D2EBD2CEA06}"/>
              </a:ext>
            </a:extLst>
          </p:cNvPr>
          <p:cNvSpPr txBox="1"/>
          <p:nvPr/>
        </p:nvSpPr>
        <p:spPr>
          <a:xfrm>
            <a:off x="10611674" y="2196319"/>
            <a:ext cx="527709" cy="461665"/>
          </a:xfrm>
          <a:prstGeom prst="rect">
            <a:avLst/>
          </a:prstGeom>
          <a:noFill/>
        </p:spPr>
        <p:txBody>
          <a:bodyPr wrap="none" numCol="1" rtlCol="0">
            <a:spAutoFit/>
          </a:bodyPr>
          <a:lstStyle/>
          <a:p>
            <a:r>
              <a:rPr lang="de-DE" altLang="de-DE" sz="2400" dirty="0">
                <a:solidFill>
                  <a:schemeClr val="accent1"/>
                </a:solidFill>
              </a:rPr>
              <a:t>90</a:t>
            </a:r>
          </a:p>
        </p:txBody>
      </p:sp>
      <p:sp>
        <p:nvSpPr>
          <p:cNvPr id="26" name="TextBox 25">
            <a:extLst>
              <a:ext uri="{FF2B5EF4-FFF2-40B4-BE49-F238E27FC236}">
                <a16:creationId xmlns:a16="http://schemas.microsoft.com/office/drawing/2014/main" id="{70C0E8FE-2C2A-41BA-BA76-B804ADEA2DF6}"/>
              </a:ext>
            </a:extLst>
          </p:cNvPr>
          <p:cNvSpPr txBox="1"/>
          <p:nvPr/>
        </p:nvSpPr>
        <p:spPr>
          <a:xfrm>
            <a:off x="7465052" y="27170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50</a:t>
            </a:r>
          </a:p>
        </p:txBody>
      </p:sp>
      <p:sp>
        <p:nvSpPr>
          <p:cNvPr id="27" name="TextBox 26">
            <a:extLst>
              <a:ext uri="{FF2B5EF4-FFF2-40B4-BE49-F238E27FC236}">
                <a16:creationId xmlns:a16="http://schemas.microsoft.com/office/drawing/2014/main" id="{61EF31F0-6B4E-4AA6-AE04-EE9B2D7C4255}"/>
              </a:ext>
            </a:extLst>
          </p:cNvPr>
          <p:cNvSpPr txBox="1"/>
          <p:nvPr/>
        </p:nvSpPr>
        <p:spPr>
          <a:xfrm>
            <a:off x="7046805" y="3230991"/>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47</a:t>
            </a:r>
          </a:p>
        </p:txBody>
      </p:sp>
      <p:sp>
        <p:nvSpPr>
          <p:cNvPr id="28" name="TextBox 27">
            <a:extLst>
              <a:ext uri="{FF2B5EF4-FFF2-40B4-BE49-F238E27FC236}">
                <a16:creationId xmlns:a16="http://schemas.microsoft.com/office/drawing/2014/main" id="{91775F26-3034-4C5D-9AAA-F06674C57249}"/>
              </a:ext>
            </a:extLst>
          </p:cNvPr>
          <p:cNvSpPr txBox="1"/>
          <p:nvPr/>
        </p:nvSpPr>
        <p:spPr>
          <a:xfrm>
            <a:off x="4847001" y="37584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25</a:t>
            </a:r>
          </a:p>
        </p:txBody>
      </p:sp>
      <p:sp>
        <p:nvSpPr>
          <p:cNvPr id="29" name="TextBox 28">
            <a:extLst>
              <a:ext uri="{FF2B5EF4-FFF2-40B4-BE49-F238E27FC236}">
                <a16:creationId xmlns:a16="http://schemas.microsoft.com/office/drawing/2014/main" id="{EF9ECA91-76D5-4AF9-A462-38B1310402B5}"/>
              </a:ext>
            </a:extLst>
          </p:cNvPr>
          <p:cNvSpPr txBox="1"/>
          <p:nvPr/>
        </p:nvSpPr>
        <p:spPr>
          <a:xfrm>
            <a:off x="6002425" y="42791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30</a:t>
            </a:r>
          </a:p>
        </p:txBody>
      </p:sp>
    </p:spTree>
    <p:custDataLst>
      <p:tags r:id="rId1"/>
    </p:custDataLst>
    <p:extLst>
      <p:ext uri="{BB962C8B-B14F-4D97-AF65-F5344CB8AC3E}">
        <p14:creationId xmlns:p14="http://schemas.microsoft.com/office/powerpoint/2010/main" val="458837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27145FC0-7074-4654-BFB2-9079D943339C}"/>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59" name="think-cell Slide" r:id="rId5" imgW="344" imgH="344" progId="TCLayout.ActiveDocument.1">
                  <p:embed/>
                </p:oleObj>
              </mc:Choice>
              <mc:Fallback>
                <p:oleObj name="think-cell Slide" r:id="rId5" imgW="344" imgH="344" progId="TCLayout.ActiveDocument.1">
                  <p:embed/>
                  <p:pic>
                    <p:nvPicPr>
                      <p:cNvPr id="15" name="Object 14" hidden="1">
                        <a:extLst>
                          <a:ext uri="{FF2B5EF4-FFF2-40B4-BE49-F238E27FC236}">
                            <a16:creationId xmlns:a16="http://schemas.microsoft.com/office/drawing/2014/main" id="{27145FC0-7074-4654-BFB2-9079D9433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29">
            <a:extLst>
              <a:ext uri="{FF2B5EF4-FFF2-40B4-BE49-F238E27FC236}">
                <a16:creationId xmlns:a16="http://schemas.microsoft.com/office/drawing/2014/main" id="{74611A9E-EFF3-4BFF-8292-E729751B99C4}"/>
              </a:ext>
            </a:extLst>
          </p:cNvPr>
          <p:cNvSpPr/>
          <p:nvPr/>
        </p:nvSpPr>
        <p:spPr>
          <a:xfrm>
            <a:off x="-15212" y="1398588"/>
            <a:ext cx="12207212" cy="39481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Rounded Corners 1">
            <a:extLst>
              <a:ext uri="{FF2B5EF4-FFF2-40B4-BE49-F238E27FC236}">
                <a16:creationId xmlns:a16="http://schemas.microsoft.com/office/drawing/2014/main" id="{E71DBBAC-A4DB-4241-BBBE-68B579F06E4E}"/>
              </a:ext>
            </a:extLst>
          </p:cNvPr>
          <p:cNvSpPr/>
          <p:nvPr/>
        </p:nvSpPr>
        <p:spPr>
          <a:xfrm rot="16200000">
            <a:off x="470291" y="3535792"/>
            <a:ext cx="1767622"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Rectangle: Rounded Corners 7">
            <a:extLst>
              <a:ext uri="{FF2B5EF4-FFF2-40B4-BE49-F238E27FC236}">
                <a16:creationId xmlns:a16="http://schemas.microsoft.com/office/drawing/2014/main" id="{94C6CC0D-CCA1-4D1B-8F0B-B2360E4F60AD}"/>
              </a:ext>
            </a:extLst>
          </p:cNvPr>
          <p:cNvSpPr/>
          <p:nvPr/>
        </p:nvSpPr>
        <p:spPr>
          <a:xfrm rot="16200000">
            <a:off x="1109773" y="4175274"/>
            <a:ext cx="488657"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nvGrpSpPr>
          <p:cNvPr id="36" name="Group 35">
            <a:extLst>
              <a:ext uri="{FF2B5EF4-FFF2-40B4-BE49-F238E27FC236}">
                <a16:creationId xmlns:a16="http://schemas.microsoft.com/office/drawing/2014/main" id="{EC4E90C8-4617-429E-8E1D-5725A5231234}"/>
              </a:ext>
            </a:extLst>
          </p:cNvPr>
          <p:cNvGrpSpPr/>
          <p:nvPr/>
        </p:nvGrpSpPr>
        <p:grpSpPr>
          <a:xfrm>
            <a:off x="2249541" y="1779289"/>
            <a:ext cx="279400" cy="2780014"/>
            <a:chOff x="2170531" y="1779289"/>
            <a:chExt cx="279400" cy="2780014"/>
          </a:xfrm>
        </p:grpSpPr>
        <p:sp>
          <p:nvSpPr>
            <p:cNvPr id="3" name="Rectangle: Rounded Corners 2">
              <a:extLst>
                <a:ext uri="{FF2B5EF4-FFF2-40B4-BE49-F238E27FC236}">
                  <a16:creationId xmlns:a16="http://schemas.microsoft.com/office/drawing/2014/main" id="{CDF45C45-3CD3-4801-9A49-1AE1B3E0BD09}"/>
                </a:ext>
              </a:extLst>
            </p:cNvPr>
            <p:cNvSpPr/>
            <p:nvPr/>
          </p:nvSpPr>
          <p:spPr>
            <a:xfrm rot="16200000">
              <a:off x="920224" y="3029596"/>
              <a:ext cx="2780014" cy="279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9" name="Rectangle: Rounded Corners 8">
              <a:extLst>
                <a:ext uri="{FF2B5EF4-FFF2-40B4-BE49-F238E27FC236}">
                  <a16:creationId xmlns:a16="http://schemas.microsoft.com/office/drawing/2014/main" id="{9B726E0E-3055-412F-A7BB-0B72908A3CAA}"/>
                </a:ext>
              </a:extLst>
            </p:cNvPr>
            <p:cNvSpPr/>
            <p:nvPr/>
          </p:nvSpPr>
          <p:spPr>
            <a:xfrm rot="16200000">
              <a:off x="1925965" y="4035337"/>
              <a:ext cx="768531" cy="27940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sp>
        <p:nvSpPr>
          <p:cNvPr id="4" name="Rectangle: Rounded Corners 3">
            <a:extLst>
              <a:ext uri="{FF2B5EF4-FFF2-40B4-BE49-F238E27FC236}">
                <a16:creationId xmlns:a16="http://schemas.microsoft.com/office/drawing/2014/main" id="{260CCF74-8EFF-41E2-856C-DE05305536F0}"/>
              </a:ext>
            </a:extLst>
          </p:cNvPr>
          <p:cNvSpPr/>
          <p:nvPr/>
        </p:nvSpPr>
        <p:spPr>
          <a:xfrm rot="16200000">
            <a:off x="2540569" y="3535792"/>
            <a:ext cx="1767622"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0" name="Rectangle: Rounded Corners 9">
            <a:extLst>
              <a:ext uri="{FF2B5EF4-FFF2-40B4-BE49-F238E27FC236}">
                <a16:creationId xmlns:a16="http://schemas.microsoft.com/office/drawing/2014/main" id="{7409107C-34F8-4386-B501-16184C068915}"/>
              </a:ext>
            </a:extLst>
          </p:cNvPr>
          <p:cNvSpPr/>
          <p:nvPr/>
        </p:nvSpPr>
        <p:spPr>
          <a:xfrm rot="16200000">
            <a:off x="3180051" y="4175274"/>
            <a:ext cx="488657"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 name="Rectangle: Rounded Corners 4">
            <a:extLst>
              <a:ext uri="{FF2B5EF4-FFF2-40B4-BE49-F238E27FC236}">
                <a16:creationId xmlns:a16="http://schemas.microsoft.com/office/drawing/2014/main" id="{8653BCB6-62DC-49E3-ABCB-34F40D52FECC}"/>
              </a:ext>
            </a:extLst>
          </p:cNvPr>
          <p:cNvSpPr/>
          <p:nvPr/>
        </p:nvSpPr>
        <p:spPr>
          <a:xfrm rot="16200000">
            <a:off x="3671774" y="3631858"/>
            <a:ext cx="1575489"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1" name="Rectangle: Rounded Corners 10">
            <a:extLst>
              <a:ext uri="{FF2B5EF4-FFF2-40B4-BE49-F238E27FC236}">
                <a16:creationId xmlns:a16="http://schemas.microsoft.com/office/drawing/2014/main" id="{C77D6D64-7835-4C9E-9EC7-AD2FAE1D0A89}"/>
              </a:ext>
            </a:extLst>
          </p:cNvPr>
          <p:cNvSpPr/>
          <p:nvPr/>
        </p:nvSpPr>
        <p:spPr>
          <a:xfrm rot="16200000">
            <a:off x="4241748" y="4201831"/>
            <a:ext cx="435542"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Rounded Corners 5">
            <a:extLst>
              <a:ext uri="{FF2B5EF4-FFF2-40B4-BE49-F238E27FC236}">
                <a16:creationId xmlns:a16="http://schemas.microsoft.com/office/drawing/2014/main" id="{E76AA75D-8220-456A-AE72-341FDAECD224}"/>
              </a:ext>
            </a:extLst>
          </p:cNvPr>
          <p:cNvSpPr/>
          <p:nvPr/>
        </p:nvSpPr>
        <p:spPr>
          <a:xfrm rot="16200000">
            <a:off x="5035018" y="3959962"/>
            <a:ext cx="919282"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2" name="Rectangle: Rounded Corners 11">
            <a:extLst>
              <a:ext uri="{FF2B5EF4-FFF2-40B4-BE49-F238E27FC236}">
                <a16:creationId xmlns:a16="http://schemas.microsoft.com/office/drawing/2014/main" id="{FE252288-CFDE-4CD8-8D05-88DB16D02D65}"/>
              </a:ext>
            </a:extLst>
          </p:cNvPr>
          <p:cNvSpPr/>
          <p:nvPr/>
        </p:nvSpPr>
        <p:spPr>
          <a:xfrm rot="16200000">
            <a:off x="5367591" y="4292535"/>
            <a:ext cx="254134"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Rectangle: Rounded Corners 6">
            <a:extLst>
              <a:ext uri="{FF2B5EF4-FFF2-40B4-BE49-F238E27FC236}">
                <a16:creationId xmlns:a16="http://schemas.microsoft.com/office/drawing/2014/main" id="{0D1C1126-BD10-4650-9193-7BF710F8EDE9}"/>
              </a:ext>
            </a:extLst>
          </p:cNvPr>
          <p:cNvSpPr/>
          <p:nvPr/>
        </p:nvSpPr>
        <p:spPr>
          <a:xfrm rot="16200000">
            <a:off x="5904627" y="3794432"/>
            <a:ext cx="1250341"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3" name="Rectangle: Rounded Corners 12">
            <a:extLst>
              <a:ext uri="{FF2B5EF4-FFF2-40B4-BE49-F238E27FC236}">
                <a16:creationId xmlns:a16="http://schemas.microsoft.com/office/drawing/2014/main" id="{FE3AD16E-35F5-4D3D-83AA-98B34C2E47D4}"/>
              </a:ext>
            </a:extLst>
          </p:cNvPr>
          <p:cNvSpPr/>
          <p:nvPr/>
        </p:nvSpPr>
        <p:spPr>
          <a:xfrm rot="16200000">
            <a:off x="6145532" y="4035337"/>
            <a:ext cx="768532"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6" name="TextBox 15">
            <a:extLst>
              <a:ext uri="{FF2B5EF4-FFF2-40B4-BE49-F238E27FC236}">
                <a16:creationId xmlns:a16="http://schemas.microsoft.com/office/drawing/2014/main" id="{60E77A64-C231-462B-8AE5-3DE3F4381661}"/>
              </a:ext>
            </a:extLst>
          </p:cNvPr>
          <p:cNvSpPr txBox="1"/>
          <p:nvPr/>
        </p:nvSpPr>
        <p:spPr>
          <a:xfrm>
            <a:off x="953991" y="4662492"/>
            <a:ext cx="800219" cy="461665"/>
          </a:xfrm>
          <a:prstGeom prst="rect">
            <a:avLst/>
          </a:prstGeom>
          <a:noFill/>
        </p:spPr>
        <p:txBody>
          <a:bodyPr wrap="none" numCol="1" rtlCol="0">
            <a:spAutoFit/>
          </a:bodyPr>
          <a:lstStyle/>
          <a:p>
            <a:r>
              <a:rPr lang="de-DE" altLang="de-DE" sz="2400" dirty="0">
                <a:solidFill>
                  <a:schemeClr val="bg1"/>
                </a:solidFill>
              </a:rPr>
              <a:t>AAA</a:t>
            </a:r>
          </a:p>
        </p:txBody>
      </p:sp>
      <p:sp>
        <p:nvSpPr>
          <p:cNvPr id="17" name="TextBox 16">
            <a:extLst>
              <a:ext uri="{FF2B5EF4-FFF2-40B4-BE49-F238E27FC236}">
                <a16:creationId xmlns:a16="http://schemas.microsoft.com/office/drawing/2014/main" id="{B0F81737-8F31-4A8E-BD67-371239781EC6}"/>
              </a:ext>
            </a:extLst>
          </p:cNvPr>
          <p:cNvSpPr txBox="1"/>
          <p:nvPr/>
        </p:nvSpPr>
        <p:spPr>
          <a:xfrm>
            <a:off x="1975911" y="4662492"/>
            <a:ext cx="742511" cy="461665"/>
          </a:xfrm>
          <a:prstGeom prst="rect">
            <a:avLst/>
          </a:prstGeom>
          <a:noFill/>
        </p:spPr>
        <p:txBody>
          <a:bodyPr wrap="none" numCol="1" rtlCol="0">
            <a:spAutoFit/>
          </a:bodyPr>
          <a:lstStyle/>
          <a:p>
            <a:r>
              <a:rPr lang="de-DE" altLang="de-DE" sz="2400" dirty="0">
                <a:solidFill>
                  <a:schemeClr val="accent2">
                    <a:lumMod val="50000"/>
                  </a:schemeClr>
                </a:solidFill>
              </a:rPr>
              <a:t>BBB</a:t>
            </a:r>
          </a:p>
        </p:txBody>
      </p:sp>
      <p:sp>
        <p:nvSpPr>
          <p:cNvPr id="18" name="TextBox 17">
            <a:extLst>
              <a:ext uri="{FF2B5EF4-FFF2-40B4-BE49-F238E27FC236}">
                <a16:creationId xmlns:a16="http://schemas.microsoft.com/office/drawing/2014/main" id="{3EEC6E30-96E9-45C9-B40D-9488543762D3}"/>
              </a:ext>
            </a:extLst>
          </p:cNvPr>
          <p:cNvSpPr txBox="1"/>
          <p:nvPr/>
        </p:nvSpPr>
        <p:spPr>
          <a:xfrm>
            <a:off x="2997831" y="4662492"/>
            <a:ext cx="853119" cy="461665"/>
          </a:xfrm>
          <a:prstGeom prst="rect">
            <a:avLst/>
          </a:prstGeom>
          <a:noFill/>
        </p:spPr>
        <p:txBody>
          <a:bodyPr wrap="none" numCol="1" rtlCol="0">
            <a:spAutoFit/>
          </a:bodyPr>
          <a:lstStyle/>
          <a:p>
            <a:r>
              <a:rPr lang="de-DE" altLang="de-DE" sz="2400" dirty="0">
                <a:solidFill>
                  <a:schemeClr val="bg1"/>
                </a:solidFill>
              </a:rPr>
              <a:t>CCC</a:t>
            </a:r>
          </a:p>
        </p:txBody>
      </p:sp>
      <p:sp>
        <p:nvSpPr>
          <p:cNvPr id="19" name="TextBox 18">
            <a:extLst>
              <a:ext uri="{FF2B5EF4-FFF2-40B4-BE49-F238E27FC236}">
                <a16:creationId xmlns:a16="http://schemas.microsoft.com/office/drawing/2014/main" id="{E6904C72-21A8-412E-9233-0E9DFFB01645}"/>
              </a:ext>
            </a:extLst>
          </p:cNvPr>
          <p:cNvSpPr txBox="1"/>
          <p:nvPr/>
        </p:nvSpPr>
        <p:spPr>
          <a:xfrm>
            <a:off x="4072651" y="4662492"/>
            <a:ext cx="853119" cy="461665"/>
          </a:xfrm>
          <a:prstGeom prst="rect">
            <a:avLst/>
          </a:prstGeom>
          <a:noFill/>
        </p:spPr>
        <p:txBody>
          <a:bodyPr wrap="none" numCol="1" rtlCol="0">
            <a:spAutoFit/>
          </a:bodyPr>
          <a:lstStyle/>
          <a:p>
            <a:r>
              <a:rPr lang="de-DE" altLang="de-DE" sz="2400" dirty="0">
                <a:solidFill>
                  <a:schemeClr val="bg1"/>
                </a:solidFill>
              </a:rPr>
              <a:t>DDD</a:t>
            </a:r>
          </a:p>
        </p:txBody>
      </p:sp>
      <p:sp>
        <p:nvSpPr>
          <p:cNvPr id="20" name="TextBox 19">
            <a:extLst>
              <a:ext uri="{FF2B5EF4-FFF2-40B4-BE49-F238E27FC236}">
                <a16:creationId xmlns:a16="http://schemas.microsoft.com/office/drawing/2014/main" id="{52ADC7E3-2A41-4B4B-9840-29C3A7CAB892}"/>
              </a:ext>
            </a:extLst>
          </p:cNvPr>
          <p:cNvSpPr txBox="1"/>
          <p:nvPr/>
        </p:nvSpPr>
        <p:spPr>
          <a:xfrm>
            <a:off x="5147471" y="4662492"/>
            <a:ext cx="800219" cy="461665"/>
          </a:xfrm>
          <a:prstGeom prst="rect">
            <a:avLst/>
          </a:prstGeom>
          <a:noFill/>
        </p:spPr>
        <p:txBody>
          <a:bodyPr wrap="none" numCol="1" rtlCol="0">
            <a:spAutoFit/>
          </a:bodyPr>
          <a:lstStyle/>
          <a:p>
            <a:r>
              <a:rPr lang="de-DE" altLang="de-DE" sz="2400" dirty="0">
                <a:solidFill>
                  <a:schemeClr val="bg1"/>
                </a:solidFill>
              </a:rPr>
              <a:t>EEE</a:t>
            </a:r>
          </a:p>
        </p:txBody>
      </p:sp>
      <p:sp>
        <p:nvSpPr>
          <p:cNvPr id="21" name="TextBox 20">
            <a:extLst>
              <a:ext uri="{FF2B5EF4-FFF2-40B4-BE49-F238E27FC236}">
                <a16:creationId xmlns:a16="http://schemas.microsoft.com/office/drawing/2014/main" id="{C1AEE057-CD3D-4826-868A-912DB96BF38E}"/>
              </a:ext>
            </a:extLst>
          </p:cNvPr>
          <p:cNvSpPr txBox="1"/>
          <p:nvPr/>
        </p:nvSpPr>
        <p:spPr>
          <a:xfrm>
            <a:off x="6169390" y="4662492"/>
            <a:ext cx="747320" cy="461665"/>
          </a:xfrm>
          <a:prstGeom prst="rect">
            <a:avLst/>
          </a:prstGeom>
          <a:noFill/>
        </p:spPr>
        <p:txBody>
          <a:bodyPr wrap="none" numCol="1" rtlCol="0">
            <a:spAutoFit/>
          </a:bodyPr>
          <a:lstStyle/>
          <a:p>
            <a:r>
              <a:rPr lang="de-DE" altLang="de-DE" sz="2400" dirty="0">
                <a:solidFill>
                  <a:schemeClr val="bg1"/>
                </a:solidFill>
              </a:rPr>
              <a:t>FFF</a:t>
            </a:r>
          </a:p>
        </p:txBody>
      </p:sp>
      <p:sp>
        <p:nvSpPr>
          <p:cNvPr id="22" name="TextBox 21">
            <a:extLst>
              <a:ext uri="{FF2B5EF4-FFF2-40B4-BE49-F238E27FC236}">
                <a16:creationId xmlns:a16="http://schemas.microsoft.com/office/drawing/2014/main" id="{A1822C06-3564-44B0-A787-3674A0B6C05B}"/>
              </a:ext>
            </a:extLst>
          </p:cNvPr>
          <p:cNvSpPr txBox="1"/>
          <p:nvPr/>
        </p:nvSpPr>
        <p:spPr>
          <a:xfrm>
            <a:off x="525881" y="833734"/>
            <a:ext cx="2762295" cy="461665"/>
          </a:xfrm>
          <a:prstGeom prst="rect">
            <a:avLst/>
          </a:prstGeom>
          <a:noFill/>
        </p:spPr>
        <p:txBody>
          <a:bodyPr wrap="none" numCol="1" rtlCol="0">
            <a:spAutoFit/>
          </a:bodyPr>
          <a:lstStyle/>
          <a:p>
            <a:r>
              <a:rPr lang="de-DE" altLang="de-DE" sz="2400" spc="300" dirty="0">
                <a:solidFill>
                  <a:schemeClr val="accent5"/>
                </a:solidFill>
              </a:rPr>
              <a:t>LOREM IPSUM</a:t>
            </a:r>
          </a:p>
        </p:txBody>
      </p:sp>
      <p:sp>
        <p:nvSpPr>
          <p:cNvPr id="23" name="TextBox 22">
            <a:extLst>
              <a:ext uri="{FF2B5EF4-FFF2-40B4-BE49-F238E27FC236}">
                <a16:creationId xmlns:a16="http://schemas.microsoft.com/office/drawing/2014/main" id="{0105D966-7900-4F1D-A5C5-15774BC5129D}"/>
              </a:ext>
            </a:extLst>
          </p:cNvPr>
          <p:cNvSpPr txBox="1"/>
          <p:nvPr/>
        </p:nvSpPr>
        <p:spPr>
          <a:xfrm>
            <a:off x="587375" y="5716489"/>
            <a:ext cx="11127377" cy="307777"/>
          </a:xfrm>
          <a:prstGeom prst="rect">
            <a:avLst/>
          </a:prstGeom>
          <a:noFill/>
        </p:spPr>
        <p:txBody>
          <a:bodyPr wrap="square" lIns="0" tIns="0" rIns="0" bIns="0" numCol="1" rtlCol="0">
            <a:spAutoFit/>
          </a:bodyPr>
          <a:lstStyle/>
          <a:p>
            <a:r>
              <a:rPr lang="de-DE" altLang="de-DE" sz="2000" dirty="0">
                <a:solidFill>
                  <a:schemeClr val="tx1">
                    <a:lumMod val="75000"/>
                    <a:lumOff val="25000"/>
                  </a:schemeClr>
                </a:solidFill>
              </a:rPr>
              <a:t>Charts gegeben Falls als Grafiken | </a:t>
            </a:r>
            <a:r>
              <a:rPr lang="de-DE" altLang="de-DE" sz="2000" dirty="0" err="1">
                <a:solidFill>
                  <a:schemeClr val="tx1">
                    <a:lumMod val="75000"/>
                    <a:lumOff val="25000"/>
                  </a:schemeClr>
                </a:solidFill>
              </a:rPr>
              <a:t>Highlighten</a:t>
            </a:r>
            <a:r>
              <a:rPr lang="de-DE" altLang="de-DE" sz="2000" dirty="0">
                <a:solidFill>
                  <a:schemeClr val="tx1">
                    <a:lumMod val="75000"/>
                    <a:lumOff val="25000"/>
                  </a:schemeClr>
                </a:solidFill>
              </a:rPr>
              <a:t> durch kräftige Farben</a:t>
            </a:r>
          </a:p>
        </p:txBody>
      </p:sp>
      <p:sp>
        <p:nvSpPr>
          <p:cNvPr id="38" name="TextBox 37">
            <a:extLst>
              <a:ext uri="{FF2B5EF4-FFF2-40B4-BE49-F238E27FC236}">
                <a16:creationId xmlns:a16="http://schemas.microsoft.com/office/drawing/2014/main" id="{B598857C-2CE9-4D3B-A97A-038D6AF08394}"/>
              </a:ext>
            </a:extLst>
          </p:cNvPr>
          <p:cNvSpPr txBox="1"/>
          <p:nvPr/>
        </p:nvSpPr>
        <p:spPr>
          <a:xfrm>
            <a:off x="7480302" y="1771199"/>
            <a:ext cx="2532681" cy="861774"/>
          </a:xfrm>
          <a:prstGeom prst="rect">
            <a:avLst/>
          </a:prstGeom>
          <a:noFill/>
        </p:spPr>
        <p:txBody>
          <a:bodyPr wrap="none" lIns="0" tIns="0" rIns="0" bIns="0" numCol="1" rtlCol="0">
            <a:spAutoFit/>
          </a:bodyPr>
          <a:lstStyle/>
          <a:p>
            <a:r>
              <a:rPr lang="de-DE" altLang="de-DE" sz="2800" spc="300" dirty="0">
                <a:solidFill>
                  <a:schemeClr val="accent5"/>
                </a:solidFill>
              </a:rPr>
              <a:t>TITEL FOR </a:t>
            </a:r>
            <a:br>
              <a:rPr lang="de-DE" altLang="de-DE" sz="2800" spc="300" dirty="0">
                <a:solidFill>
                  <a:schemeClr val="accent5"/>
                </a:solidFill>
              </a:rPr>
            </a:br>
            <a:r>
              <a:rPr lang="de-DE" altLang="de-DE" sz="2800" spc="300" dirty="0">
                <a:solidFill>
                  <a:schemeClr val="accent5"/>
                </a:solidFill>
              </a:rPr>
              <a:t>THIS CHART</a:t>
            </a:r>
          </a:p>
        </p:txBody>
      </p:sp>
      <p:sp>
        <p:nvSpPr>
          <p:cNvPr id="39" name="TextBox 38">
            <a:extLst>
              <a:ext uri="{FF2B5EF4-FFF2-40B4-BE49-F238E27FC236}">
                <a16:creationId xmlns:a16="http://schemas.microsoft.com/office/drawing/2014/main" id="{EA1CB32F-6B7E-43DC-9233-808F1414715B}"/>
              </a:ext>
            </a:extLst>
          </p:cNvPr>
          <p:cNvSpPr txBox="1"/>
          <p:nvPr/>
        </p:nvSpPr>
        <p:spPr>
          <a:xfrm>
            <a:off x="7480303" y="2916104"/>
            <a:ext cx="4132260" cy="2215991"/>
          </a:xfrm>
          <a:prstGeom prst="rect">
            <a:avLst/>
          </a:prstGeom>
          <a:noFill/>
        </p:spPr>
        <p:txBody>
          <a:bodyPr wrap="square" lIns="0" tIns="0" rIns="0" bIns="0" numCol="1" rtlCol="0">
            <a:spAutoFit/>
          </a:bodyPr>
          <a:lstStyle/>
          <a:p>
            <a:r>
              <a:rPr lang="en-US" dirty="0">
                <a:solidFill>
                  <a:schemeClr val="bg1"/>
                </a:solidFill>
              </a:rPr>
              <a:t>One morning, when Gregor </a:t>
            </a:r>
            <a:r>
              <a:rPr lang="en-US" dirty="0" err="1">
                <a:solidFill>
                  <a:schemeClr val="bg1"/>
                </a:solidFill>
              </a:rPr>
              <a:t>Samsa</a:t>
            </a:r>
            <a:r>
              <a:rPr lang="en-US" dirty="0">
                <a:solidFill>
                  <a:schemeClr val="bg1"/>
                </a:solidFill>
              </a:rPr>
              <a:t> woke from troubled dreams, he found himself transformed in his bed into a horrible vermin. He lay on his </a:t>
            </a:r>
            <a:r>
              <a:rPr lang="en-US" dirty="0" err="1">
                <a:solidFill>
                  <a:schemeClr val="bg1"/>
                </a:solidFill>
              </a:rPr>
              <a:t>armour</a:t>
            </a:r>
            <a:r>
              <a:rPr lang="en-US" dirty="0">
                <a:solidFill>
                  <a:schemeClr val="bg1"/>
                </a:solidFill>
              </a:rPr>
              <a:t>-like back, </a:t>
            </a:r>
            <a:r>
              <a:rPr lang="en-US" dirty="0">
                <a:solidFill>
                  <a:schemeClr val="accent2">
                    <a:lumMod val="75000"/>
                  </a:schemeClr>
                </a:solidFill>
              </a:rPr>
              <a:t>and if he lifted </a:t>
            </a:r>
            <a:r>
              <a:rPr lang="en-US" dirty="0">
                <a:solidFill>
                  <a:schemeClr val="bg1"/>
                </a:solidFill>
              </a:rPr>
              <a:t>his head a little, he could see his brown belly, slightly domed and divided by arches into stiff sections. </a:t>
            </a:r>
            <a:endParaRPr lang="de-DE" altLang="de-DE" sz="2800" spc="300" dirty="0">
              <a:solidFill>
                <a:schemeClr val="bg1"/>
              </a:solidFill>
            </a:endParaRPr>
          </a:p>
        </p:txBody>
      </p:sp>
    </p:spTree>
    <p:custDataLst>
      <p:tags r:id="rId2"/>
    </p:custDataLst>
    <p:extLst>
      <p:ext uri="{BB962C8B-B14F-4D97-AF65-F5344CB8AC3E}">
        <p14:creationId xmlns:p14="http://schemas.microsoft.com/office/powerpoint/2010/main" val="3023162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63"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7375" y="1183144"/>
            <a:ext cx="3659656" cy="553998"/>
          </a:xfrm>
          <a:prstGeom prst="rect">
            <a:avLst/>
          </a:prstGeom>
          <a:noFill/>
        </p:spPr>
        <p:txBody>
          <a:bodyPr wrap="none" lIns="0" tIns="0" rIns="0" bIns="0" numCol="1" rtlCol="0">
            <a:spAutoFit/>
          </a:bodyPr>
          <a:lstStyle/>
          <a:p>
            <a:r>
              <a:rPr lang="de-DE" altLang="de-DE" sz="3600" b="1" spc="300" dirty="0">
                <a:solidFill>
                  <a:schemeClr val="bg2">
                    <a:lumMod val="90000"/>
                    <a:lumOff val="10000"/>
                  </a:schemeClr>
                </a:solidFill>
              </a:rPr>
              <a:t>Medical Billing</a:t>
            </a:r>
          </a:p>
        </p:txBody>
      </p:sp>
      <p:sp>
        <p:nvSpPr>
          <p:cNvPr id="9" name="Oval 8">
            <a:extLst>
              <a:ext uri="{FF2B5EF4-FFF2-40B4-BE49-F238E27FC236}">
                <a16:creationId xmlns:a16="http://schemas.microsoft.com/office/drawing/2014/main" id="{67191FB7-1694-4872-81F9-FE7754259935}"/>
              </a:ext>
            </a:extLst>
          </p:cNvPr>
          <p:cNvSpPr/>
          <p:nvPr/>
        </p:nvSpPr>
        <p:spPr>
          <a:xfrm>
            <a:off x="587854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3659656" cy="553998"/>
          </a:xfrm>
          <a:prstGeom prst="rect">
            <a:avLst/>
          </a:prstGeom>
          <a:noFill/>
        </p:spPr>
        <p:txBody>
          <a:bodyPr wrap="none" lIns="0" tIns="0" rIns="0" bIns="0" numCol="1" rtlCol="0">
            <a:spAutoFit/>
          </a:bodyPr>
          <a:lstStyle/>
          <a:p>
            <a:r>
              <a:rPr lang="de-DE" altLang="de-DE" sz="3600" spc="300" dirty="0">
                <a:solidFill>
                  <a:srgbClr val="079B84"/>
                </a:solidFill>
              </a:rPr>
              <a:t>Medical Billing</a:t>
            </a:r>
          </a:p>
        </p:txBody>
      </p:sp>
      <p:sp>
        <p:nvSpPr>
          <p:cNvPr id="24" name="TextBox 23">
            <a:extLst>
              <a:ext uri="{FF2B5EF4-FFF2-40B4-BE49-F238E27FC236}">
                <a16:creationId xmlns:a16="http://schemas.microsoft.com/office/drawing/2014/main" id="{00A2A0F6-5FFE-4D0B-B57E-ECA81C5E7276}"/>
              </a:ext>
            </a:extLst>
          </p:cNvPr>
          <p:cNvSpPr txBox="1"/>
          <p:nvPr/>
        </p:nvSpPr>
        <p:spPr>
          <a:xfrm>
            <a:off x="587376" y="1916569"/>
            <a:ext cx="4330698" cy="3323987"/>
          </a:xfrm>
          <a:prstGeom prst="rect">
            <a:avLst/>
          </a:prstGeom>
          <a:noFill/>
        </p:spPr>
        <p:txBody>
          <a:bodyPr wrap="square" lIns="0" tIns="0" rIns="0" bIns="0" numCol="1" rtlCol="0">
            <a:spAutoFit/>
          </a:bodyPr>
          <a:lstStyle/>
          <a:p>
            <a:r>
              <a:rPr lang="en-US" sz="2400" b="0" i="0" dirty="0">
                <a:solidFill>
                  <a:schemeClr val="bg2">
                    <a:lumMod val="90000"/>
                    <a:lumOff val="10000"/>
                  </a:schemeClr>
                </a:solidFill>
                <a:effectLst/>
                <a:latin typeface="Montserrat" panose="00000500000000000000" pitchFamily="2" charset="0"/>
              </a:rPr>
              <a:t>Medical billing is the process of generating healthcare claims to submit to insurance companies for the purpose of obtaining payment for medical services rendered by providers and provider organizations.</a:t>
            </a:r>
            <a:endParaRPr lang="en-US" sz="2400" dirty="0">
              <a:solidFill>
                <a:schemeClr val="bg2">
                  <a:lumMod val="90000"/>
                  <a:lumOff val="10000"/>
                </a:schemeClr>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954655"/>
          </a:xfrm>
          <a:prstGeom prst="rect">
            <a:avLst/>
          </a:prstGeom>
          <a:noFill/>
        </p:spPr>
        <p:txBody>
          <a:bodyPr wrap="square" lIns="0" tIns="0" rIns="0" bIns="0" numCol="1" rtlCol="0">
            <a:spAutoFit/>
          </a:bodyPr>
          <a:lstStyle/>
          <a:p>
            <a:r>
              <a:rPr lang="en-US" sz="2400" b="0" i="0" dirty="0">
                <a:solidFill>
                  <a:schemeClr val="tx2"/>
                </a:solidFill>
                <a:effectLst/>
                <a:latin typeface="Roboto" panose="02000000000000000000" pitchFamily="2" charset="0"/>
              </a:rPr>
              <a:t>The medical billing process is a series of steps completed by billing specialists to ensure that medical professionals are reimbursed for their services. Depending upon the circumstances, it can take a matter of days to complete, or may stretch over several weeks or months</a:t>
            </a:r>
            <a:endParaRPr lang="de-DE" altLang="de-DE" sz="3600" spc="300" dirty="0">
              <a:solidFill>
                <a:schemeClr val="tx2"/>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26913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541311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056757"/>
              </a:gs>
              <a:gs pos="100000">
                <a:srgbClr val="079B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346262" y="994640"/>
            <a:ext cx="747510" cy="747510"/>
          </a:xfrm>
          <a:prstGeom prst="rect">
            <a:avLst/>
          </a:prstGeom>
        </p:spPr>
      </p:pic>
    </p:spTree>
    <p:custDataLst>
      <p:tags r:id="rId2"/>
    </p:custDataLst>
    <p:extLst>
      <p:ext uri="{BB962C8B-B14F-4D97-AF65-F5344CB8AC3E}">
        <p14:creationId xmlns:p14="http://schemas.microsoft.com/office/powerpoint/2010/main" val="35051956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hidden="1">
            <a:extLst>
              <a:ext uri="{FF2B5EF4-FFF2-40B4-BE49-F238E27FC236}">
                <a16:creationId xmlns:a16="http://schemas.microsoft.com/office/drawing/2014/main" id="{8B44E9A0-EC7E-454D-A09E-3548CCFF6ED8}"/>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83" name="think-cell Slide" r:id="rId5" imgW="344" imgH="344" progId="TCLayout.ActiveDocument.1">
                  <p:embed/>
                </p:oleObj>
              </mc:Choice>
              <mc:Fallback>
                <p:oleObj name="think-cell Slide" r:id="rId5" imgW="344" imgH="344" progId="TCLayout.ActiveDocument.1">
                  <p:embed/>
                  <p:pic>
                    <p:nvPicPr>
                      <p:cNvPr id="48" name="Object 47" hidden="1">
                        <a:extLst>
                          <a:ext uri="{FF2B5EF4-FFF2-40B4-BE49-F238E27FC236}">
                            <a16:creationId xmlns:a16="http://schemas.microsoft.com/office/drawing/2014/main" id="{8B44E9A0-EC7E-454D-A09E-3548CCFF6E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Oval 14">
            <a:extLst>
              <a:ext uri="{FF2B5EF4-FFF2-40B4-BE49-F238E27FC236}">
                <a16:creationId xmlns:a16="http://schemas.microsoft.com/office/drawing/2014/main" id="{CC8A4756-7A04-41DA-A373-6F6145CE2F64}"/>
              </a:ext>
            </a:extLst>
          </p:cNvPr>
          <p:cNvSpPr/>
          <p:nvPr/>
        </p:nvSpPr>
        <p:spPr>
          <a:xfrm>
            <a:off x="1187933" y="1802675"/>
            <a:ext cx="2325188" cy="2325188"/>
          </a:xfrm>
          <a:prstGeom prst="ellipse">
            <a:avLst/>
          </a:prstGeom>
          <a:gradFill flip="none" rotWithShape="1">
            <a:gsLst>
              <a:gs pos="0">
                <a:schemeClr val="accent5">
                  <a:lumMod val="50000"/>
                </a:schemeClr>
              </a:gs>
              <a:gs pos="100000">
                <a:schemeClr val="tx2">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0" name="Oval 29">
            <a:extLst>
              <a:ext uri="{FF2B5EF4-FFF2-40B4-BE49-F238E27FC236}">
                <a16:creationId xmlns:a16="http://schemas.microsoft.com/office/drawing/2014/main" id="{4DE3B7BE-0AD2-45FB-BF5F-009A82F0349A}"/>
              </a:ext>
            </a:extLst>
          </p:cNvPr>
          <p:cNvSpPr/>
          <p:nvPr/>
        </p:nvSpPr>
        <p:spPr>
          <a:xfrm>
            <a:off x="5007611" y="1802675"/>
            <a:ext cx="2325188" cy="2325188"/>
          </a:xfrm>
          <a:prstGeom prst="ellipse">
            <a:avLst/>
          </a:prstGeom>
          <a:gradFill flip="none" rotWithShape="1">
            <a:gsLst>
              <a:gs pos="0">
                <a:schemeClr val="accent1">
                  <a:lumMod val="50000"/>
                </a:schemeClr>
              </a:gs>
              <a:gs pos="10000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1" name="Oval 30">
            <a:extLst>
              <a:ext uri="{FF2B5EF4-FFF2-40B4-BE49-F238E27FC236}">
                <a16:creationId xmlns:a16="http://schemas.microsoft.com/office/drawing/2014/main" id="{DD2914F9-B653-4C3D-BAE5-DA4446B9C901}"/>
              </a:ext>
            </a:extLst>
          </p:cNvPr>
          <p:cNvSpPr/>
          <p:nvPr/>
        </p:nvSpPr>
        <p:spPr>
          <a:xfrm>
            <a:off x="8741655" y="1802675"/>
            <a:ext cx="2325188" cy="2325188"/>
          </a:xfrm>
          <a:prstGeom prst="ellipse">
            <a:avLst/>
          </a:prstGeom>
          <a:gradFill flip="none" rotWithShape="1">
            <a:gsLst>
              <a:gs pos="0">
                <a:srgbClr val="118116"/>
              </a:gs>
              <a:gs pos="100000">
                <a:schemeClr val="accent3">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2" name="Oval 31">
            <a:extLst>
              <a:ext uri="{FF2B5EF4-FFF2-40B4-BE49-F238E27FC236}">
                <a16:creationId xmlns:a16="http://schemas.microsoft.com/office/drawing/2014/main" id="{A30D24DB-5C24-4188-871E-7598D3D70BBA}"/>
              </a:ext>
            </a:extLst>
          </p:cNvPr>
          <p:cNvSpPr/>
          <p:nvPr/>
        </p:nvSpPr>
        <p:spPr>
          <a:xfrm>
            <a:off x="1359200"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3" name="Oval 32">
            <a:extLst>
              <a:ext uri="{FF2B5EF4-FFF2-40B4-BE49-F238E27FC236}">
                <a16:creationId xmlns:a16="http://schemas.microsoft.com/office/drawing/2014/main" id="{B56CFEF7-AEC3-4C1E-96D1-D6632CD554D9}"/>
              </a:ext>
            </a:extLst>
          </p:cNvPr>
          <p:cNvSpPr/>
          <p:nvPr/>
        </p:nvSpPr>
        <p:spPr>
          <a:xfrm>
            <a:off x="5178878"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4" name="Oval 33">
            <a:extLst>
              <a:ext uri="{FF2B5EF4-FFF2-40B4-BE49-F238E27FC236}">
                <a16:creationId xmlns:a16="http://schemas.microsoft.com/office/drawing/2014/main" id="{CB01CDEF-B626-49C4-840B-2242AA101C8C}"/>
              </a:ext>
            </a:extLst>
          </p:cNvPr>
          <p:cNvSpPr/>
          <p:nvPr/>
        </p:nvSpPr>
        <p:spPr>
          <a:xfrm>
            <a:off x="8912922"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5" name="Rectangle 34">
            <a:extLst>
              <a:ext uri="{FF2B5EF4-FFF2-40B4-BE49-F238E27FC236}">
                <a16:creationId xmlns:a16="http://schemas.microsoft.com/office/drawing/2014/main" id="{541C0F0F-CD36-40D8-AD16-9FA6EE06E41C}"/>
              </a:ext>
            </a:extLst>
          </p:cNvPr>
          <p:cNvSpPr/>
          <p:nvPr/>
        </p:nvSpPr>
        <p:spPr>
          <a:xfrm>
            <a:off x="-22880" y="2960170"/>
            <a:ext cx="12191999" cy="1732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8" name="Freeform: Shape 37">
            <a:extLst>
              <a:ext uri="{FF2B5EF4-FFF2-40B4-BE49-F238E27FC236}">
                <a16:creationId xmlns:a16="http://schemas.microsoft.com/office/drawing/2014/main" id="{C156C4D4-FFB4-4442-9CA6-E6C173AC65CC}"/>
              </a:ext>
            </a:extLst>
          </p:cNvPr>
          <p:cNvSpPr/>
          <p:nvPr/>
        </p:nvSpPr>
        <p:spPr>
          <a:xfrm>
            <a:off x="2279808" y="2457993"/>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9" name="Freeform: Shape 38">
            <a:extLst>
              <a:ext uri="{FF2B5EF4-FFF2-40B4-BE49-F238E27FC236}">
                <a16:creationId xmlns:a16="http://schemas.microsoft.com/office/drawing/2014/main" id="{CB8E28F9-7198-4C9D-9EB7-10E987BEE8B3}"/>
              </a:ext>
            </a:extLst>
          </p:cNvPr>
          <p:cNvSpPr/>
          <p:nvPr/>
        </p:nvSpPr>
        <p:spPr>
          <a:xfrm rot="19657435">
            <a:off x="6002401" y="2457993"/>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0" name="Freeform: Shape 39">
            <a:extLst>
              <a:ext uri="{FF2B5EF4-FFF2-40B4-BE49-F238E27FC236}">
                <a16:creationId xmlns:a16="http://schemas.microsoft.com/office/drawing/2014/main" id="{E6A1B768-E900-4A8A-BE25-D8B59E1FE458}"/>
              </a:ext>
            </a:extLst>
          </p:cNvPr>
          <p:cNvSpPr/>
          <p:nvPr/>
        </p:nvSpPr>
        <p:spPr>
          <a:xfrm rot="3497560" flipH="1">
            <a:off x="10021115" y="2523878"/>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1" name="TextBox 40">
            <a:extLst>
              <a:ext uri="{FF2B5EF4-FFF2-40B4-BE49-F238E27FC236}">
                <a16:creationId xmlns:a16="http://schemas.microsoft.com/office/drawing/2014/main" id="{1CF242F7-3204-4DB6-A3C3-D8516F2E4BBC}"/>
              </a:ext>
            </a:extLst>
          </p:cNvPr>
          <p:cNvSpPr txBox="1"/>
          <p:nvPr/>
        </p:nvSpPr>
        <p:spPr>
          <a:xfrm>
            <a:off x="94183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2" name="TextBox 41">
            <a:extLst>
              <a:ext uri="{FF2B5EF4-FFF2-40B4-BE49-F238E27FC236}">
                <a16:creationId xmlns:a16="http://schemas.microsoft.com/office/drawing/2014/main" id="{CB3A20E9-F917-42CE-9EF3-65E0A9CEA886}"/>
              </a:ext>
            </a:extLst>
          </p:cNvPr>
          <p:cNvSpPr txBox="1"/>
          <p:nvPr/>
        </p:nvSpPr>
        <p:spPr>
          <a:xfrm>
            <a:off x="310319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3" name="TextBox 42">
            <a:extLst>
              <a:ext uri="{FF2B5EF4-FFF2-40B4-BE49-F238E27FC236}">
                <a16:creationId xmlns:a16="http://schemas.microsoft.com/office/drawing/2014/main" id="{899A77C0-C50A-43C9-B648-3538C02F6F0A}"/>
              </a:ext>
            </a:extLst>
          </p:cNvPr>
          <p:cNvSpPr txBox="1"/>
          <p:nvPr/>
        </p:nvSpPr>
        <p:spPr>
          <a:xfrm>
            <a:off x="476345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4" name="TextBox 43">
            <a:extLst>
              <a:ext uri="{FF2B5EF4-FFF2-40B4-BE49-F238E27FC236}">
                <a16:creationId xmlns:a16="http://schemas.microsoft.com/office/drawing/2014/main" id="{33ED2758-772A-404D-9303-386B57B33135}"/>
              </a:ext>
            </a:extLst>
          </p:cNvPr>
          <p:cNvSpPr txBox="1"/>
          <p:nvPr/>
        </p:nvSpPr>
        <p:spPr>
          <a:xfrm>
            <a:off x="692481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5" name="TextBox 44">
            <a:extLst>
              <a:ext uri="{FF2B5EF4-FFF2-40B4-BE49-F238E27FC236}">
                <a16:creationId xmlns:a16="http://schemas.microsoft.com/office/drawing/2014/main" id="{6B9AE8B8-DF63-4663-B306-56584D015C93}"/>
              </a:ext>
            </a:extLst>
          </p:cNvPr>
          <p:cNvSpPr txBox="1"/>
          <p:nvPr/>
        </p:nvSpPr>
        <p:spPr>
          <a:xfrm>
            <a:off x="849876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6" name="TextBox 45">
            <a:extLst>
              <a:ext uri="{FF2B5EF4-FFF2-40B4-BE49-F238E27FC236}">
                <a16:creationId xmlns:a16="http://schemas.microsoft.com/office/drawing/2014/main" id="{77F8C080-0269-4EC3-AD73-902EB7C7CA98}"/>
              </a:ext>
            </a:extLst>
          </p:cNvPr>
          <p:cNvSpPr txBox="1"/>
          <p:nvPr/>
        </p:nvSpPr>
        <p:spPr>
          <a:xfrm>
            <a:off x="1066012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7" name="TextBox 46">
            <a:extLst>
              <a:ext uri="{FF2B5EF4-FFF2-40B4-BE49-F238E27FC236}">
                <a16:creationId xmlns:a16="http://schemas.microsoft.com/office/drawing/2014/main" id="{5FD6DECF-4FA9-4057-8748-6246F05340A3}"/>
              </a:ext>
            </a:extLst>
          </p:cNvPr>
          <p:cNvSpPr txBox="1">
            <a:spLocks/>
          </p:cNvSpPr>
          <p:nvPr/>
        </p:nvSpPr>
        <p:spPr>
          <a:xfrm>
            <a:off x="894956" y="4285178"/>
            <a:ext cx="2907437" cy="984885"/>
          </a:xfrm>
          <a:prstGeom prst="rect">
            <a:avLst/>
          </a:prstGeom>
          <a:noFill/>
        </p:spPr>
        <p:txBody>
          <a:bodyPr wrap="square" lIns="0" tIns="0" rIns="0" bIns="0" numCol="1" rtlCol="0">
            <a:spAutoFit/>
          </a:bodyPr>
          <a:lstStyle/>
          <a:p>
            <a:pPr algn="ctr"/>
            <a:r>
              <a:rPr lang="de-DE" altLang="de-DE" sz="1600" dirty="0">
                <a:solidFill>
                  <a:schemeClr val="tx1">
                    <a:lumMod val="75000"/>
                    <a:lumOff val="25000"/>
                  </a:schemeClr>
                </a:solidFill>
              </a:rPr>
              <a:t>Lorem ipsum dolor sit amet, </a:t>
            </a:r>
            <a:r>
              <a:rPr lang="de-DE" altLang="de-DE" sz="1600" dirty="0" err="1">
                <a:solidFill>
                  <a:schemeClr val="tx1">
                    <a:lumMod val="75000"/>
                    <a:lumOff val="25000"/>
                  </a:schemeClr>
                </a:solidFill>
              </a:rPr>
              <a:t>purus</a:t>
            </a:r>
            <a:r>
              <a:rPr lang="de-DE" altLang="de-DE" sz="1600" dirty="0">
                <a:solidFill>
                  <a:schemeClr val="tx1">
                    <a:lumMod val="75000"/>
                    <a:lumOff val="25000"/>
                  </a:schemeClr>
                </a:solidFill>
              </a:rPr>
              <a:t> lectus </a:t>
            </a:r>
            <a:r>
              <a:rPr lang="de-DE" altLang="de-DE" sz="1600" dirty="0" err="1">
                <a:solidFill>
                  <a:schemeClr val="tx1">
                    <a:lumMod val="75000"/>
                    <a:lumOff val="25000"/>
                  </a:schemeClr>
                </a:solidFill>
              </a:rPr>
              <a:t>malesuada</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libero</a:t>
            </a:r>
            <a:r>
              <a:rPr lang="de-DE" altLang="de-DE" sz="1600" dirty="0">
                <a:solidFill>
                  <a:schemeClr val="tx1">
                    <a:lumMod val="75000"/>
                    <a:lumOff val="25000"/>
                  </a:schemeClr>
                </a:solidFill>
              </a:rPr>
              <a:t>, sit amet commodo magna </a:t>
            </a:r>
            <a:r>
              <a:rPr lang="de-DE" altLang="de-DE" sz="1600" dirty="0" err="1">
                <a:solidFill>
                  <a:schemeClr val="tx1">
                    <a:lumMod val="75000"/>
                    <a:lumOff val="25000"/>
                  </a:schemeClr>
                </a:solidFill>
              </a:rPr>
              <a:t>eros</a:t>
            </a:r>
            <a:r>
              <a:rPr lang="de-DE" altLang="de-DE" sz="1600" dirty="0">
                <a:solidFill>
                  <a:schemeClr val="tx1">
                    <a:lumMod val="75000"/>
                    <a:lumOff val="25000"/>
                  </a:schemeClr>
                </a:solidFill>
              </a:rPr>
              <a:t> quis </a:t>
            </a:r>
            <a:r>
              <a:rPr lang="de-DE" altLang="de-DE" sz="1600" dirty="0" err="1">
                <a:solidFill>
                  <a:schemeClr val="tx1">
                    <a:lumMod val="75000"/>
                    <a:lumOff val="25000"/>
                  </a:schemeClr>
                </a:solidFill>
              </a:rPr>
              <a:t>urna</a:t>
            </a:r>
            <a:r>
              <a:rPr lang="de-DE" altLang="de-DE" sz="1600" dirty="0">
                <a:solidFill>
                  <a:schemeClr val="tx1">
                    <a:lumMod val="75000"/>
                    <a:lumOff val="25000"/>
                  </a:schemeClr>
                </a:solidFill>
              </a:rPr>
              <a:t>.</a:t>
            </a:r>
          </a:p>
        </p:txBody>
      </p:sp>
      <p:sp>
        <p:nvSpPr>
          <p:cNvPr id="22" name="TextBox 21">
            <a:extLst>
              <a:ext uri="{FF2B5EF4-FFF2-40B4-BE49-F238E27FC236}">
                <a16:creationId xmlns:a16="http://schemas.microsoft.com/office/drawing/2014/main" id="{A1822C06-3564-44B0-A787-3674A0B6C05B}"/>
              </a:ext>
            </a:extLst>
          </p:cNvPr>
          <p:cNvSpPr txBox="1"/>
          <p:nvPr/>
        </p:nvSpPr>
        <p:spPr>
          <a:xfrm>
            <a:off x="1040098" y="3638310"/>
            <a:ext cx="2762295" cy="461665"/>
          </a:xfrm>
          <a:prstGeom prst="rect">
            <a:avLst/>
          </a:prstGeom>
          <a:noFill/>
        </p:spPr>
        <p:txBody>
          <a:bodyPr wrap="none" numCol="1" rtlCol="0">
            <a:spAutoFit/>
          </a:bodyPr>
          <a:lstStyle/>
          <a:p>
            <a:r>
              <a:rPr lang="de-DE" altLang="de-DE" sz="2400" spc="300" dirty="0">
                <a:solidFill>
                  <a:schemeClr val="accent5"/>
                </a:solidFill>
              </a:rPr>
              <a:t>LOREM IPSUM</a:t>
            </a:r>
          </a:p>
        </p:txBody>
      </p:sp>
      <p:sp>
        <p:nvSpPr>
          <p:cNvPr id="49" name="TextBox 48">
            <a:extLst>
              <a:ext uri="{FF2B5EF4-FFF2-40B4-BE49-F238E27FC236}">
                <a16:creationId xmlns:a16="http://schemas.microsoft.com/office/drawing/2014/main" id="{D2355791-5E39-444E-B89D-18D683728E91}"/>
              </a:ext>
            </a:extLst>
          </p:cNvPr>
          <p:cNvSpPr txBox="1"/>
          <p:nvPr/>
        </p:nvSpPr>
        <p:spPr>
          <a:xfrm>
            <a:off x="4852819" y="3638310"/>
            <a:ext cx="2762295" cy="461665"/>
          </a:xfrm>
          <a:prstGeom prst="rect">
            <a:avLst/>
          </a:prstGeom>
          <a:noFill/>
        </p:spPr>
        <p:txBody>
          <a:bodyPr wrap="none" numCol="1" rtlCol="0">
            <a:spAutoFit/>
          </a:bodyPr>
          <a:lstStyle/>
          <a:p>
            <a:r>
              <a:rPr lang="de-DE" altLang="de-DE" sz="2400" spc="300" dirty="0">
                <a:solidFill>
                  <a:schemeClr val="accent1"/>
                </a:solidFill>
              </a:rPr>
              <a:t>LOREM IPSUM</a:t>
            </a:r>
          </a:p>
        </p:txBody>
      </p:sp>
      <p:sp>
        <p:nvSpPr>
          <p:cNvPr id="51" name="TextBox 50">
            <a:extLst>
              <a:ext uri="{FF2B5EF4-FFF2-40B4-BE49-F238E27FC236}">
                <a16:creationId xmlns:a16="http://schemas.microsoft.com/office/drawing/2014/main" id="{05572225-432D-4307-A498-1F66469AED22}"/>
              </a:ext>
            </a:extLst>
          </p:cNvPr>
          <p:cNvSpPr txBox="1"/>
          <p:nvPr/>
        </p:nvSpPr>
        <p:spPr>
          <a:xfrm>
            <a:off x="8579906" y="3638310"/>
            <a:ext cx="2762295" cy="461665"/>
          </a:xfrm>
          <a:prstGeom prst="rect">
            <a:avLst/>
          </a:prstGeom>
          <a:noFill/>
        </p:spPr>
        <p:txBody>
          <a:bodyPr wrap="none" numCol="1" rtlCol="0">
            <a:spAutoFit/>
          </a:bodyPr>
          <a:lstStyle/>
          <a:p>
            <a:r>
              <a:rPr lang="de-DE" altLang="de-DE" sz="2400" spc="300" dirty="0">
                <a:solidFill>
                  <a:srgbClr val="92D050"/>
                </a:solidFill>
              </a:rPr>
              <a:t>LOREM IPSUM</a:t>
            </a:r>
          </a:p>
        </p:txBody>
      </p:sp>
      <p:sp>
        <p:nvSpPr>
          <p:cNvPr id="52" name="TextBox 51">
            <a:extLst>
              <a:ext uri="{FF2B5EF4-FFF2-40B4-BE49-F238E27FC236}">
                <a16:creationId xmlns:a16="http://schemas.microsoft.com/office/drawing/2014/main" id="{F0BCB4E5-586E-4215-81B6-D5AC11EA3141}"/>
              </a:ext>
            </a:extLst>
          </p:cNvPr>
          <p:cNvSpPr txBox="1">
            <a:spLocks/>
          </p:cNvSpPr>
          <p:nvPr/>
        </p:nvSpPr>
        <p:spPr>
          <a:xfrm>
            <a:off x="4763458" y="4285178"/>
            <a:ext cx="2907437" cy="984885"/>
          </a:xfrm>
          <a:prstGeom prst="rect">
            <a:avLst/>
          </a:prstGeom>
          <a:noFill/>
        </p:spPr>
        <p:txBody>
          <a:bodyPr wrap="square" lIns="0" tIns="0" rIns="0" bIns="0" numCol="1" rtlCol="0">
            <a:spAutoFit/>
          </a:bodyPr>
          <a:lstStyle/>
          <a:p>
            <a:pPr algn="ctr"/>
            <a:r>
              <a:rPr lang="de-DE" altLang="de-DE" sz="1600" dirty="0" err="1">
                <a:solidFill>
                  <a:schemeClr val="tx1">
                    <a:lumMod val="75000"/>
                    <a:lumOff val="25000"/>
                  </a:schemeClr>
                </a:solidFill>
              </a:rPr>
              <a:t>Fusce</a:t>
            </a:r>
            <a:r>
              <a:rPr lang="de-DE" altLang="de-DE" sz="1600" dirty="0">
                <a:solidFill>
                  <a:schemeClr val="tx1">
                    <a:lumMod val="75000"/>
                    <a:lumOff val="25000"/>
                  </a:schemeClr>
                </a:solidFill>
              </a:rPr>
              <a:t> posuere, magna sed </a:t>
            </a:r>
            <a:r>
              <a:rPr lang="de-DE" altLang="de-DE" sz="1600" dirty="0" err="1">
                <a:solidFill>
                  <a:schemeClr val="tx1">
                    <a:lumMod val="75000"/>
                    <a:lumOff val="25000"/>
                  </a:schemeClr>
                </a:solidFill>
              </a:rPr>
              <a:t>pulvinar</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ultricies</a:t>
            </a:r>
            <a:r>
              <a:rPr lang="de-DE" altLang="de-DE" sz="1600" dirty="0">
                <a:solidFill>
                  <a:schemeClr val="tx1">
                    <a:lumMod val="75000"/>
                    <a:lumOff val="25000"/>
                  </a:schemeClr>
                </a:solidFill>
              </a:rPr>
              <a:t>, purus lectus </a:t>
            </a:r>
            <a:r>
              <a:rPr lang="de-DE" altLang="de-DE" sz="1600" dirty="0" err="1">
                <a:solidFill>
                  <a:schemeClr val="tx1">
                    <a:lumMod val="75000"/>
                    <a:lumOff val="25000"/>
                  </a:schemeClr>
                </a:solidFill>
              </a:rPr>
              <a:t>malesuada</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libero</a:t>
            </a:r>
            <a:r>
              <a:rPr lang="de-DE" altLang="de-DE" sz="1600" dirty="0">
                <a:solidFill>
                  <a:schemeClr val="tx1">
                    <a:lumMod val="75000"/>
                    <a:lumOff val="25000"/>
                  </a:schemeClr>
                </a:solidFill>
              </a:rPr>
              <a:t>, sit amet commodo magna </a:t>
            </a:r>
            <a:r>
              <a:rPr lang="de-DE" altLang="de-DE" sz="1600" dirty="0" err="1">
                <a:solidFill>
                  <a:schemeClr val="tx1">
                    <a:lumMod val="75000"/>
                    <a:lumOff val="25000"/>
                  </a:schemeClr>
                </a:solidFill>
              </a:rPr>
              <a:t>eros</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quis</a:t>
            </a:r>
            <a:r>
              <a:rPr lang="de-DE" altLang="de-DE" sz="1600" dirty="0">
                <a:solidFill>
                  <a:schemeClr val="tx1">
                    <a:lumMod val="75000"/>
                    <a:lumOff val="25000"/>
                  </a:schemeClr>
                </a:solidFill>
              </a:rPr>
              <a:t>.</a:t>
            </a:r>
          </a:p>
        </p:txBody>
      </p:sp>
      <p:sp>
        <p:nvSpPr>
          <p:cNvPr id="53" name="TextBox 52">
            <a:extLst>
              <a:ext uri="{FF2B5EF4-FFF2-40B4-BE49-F238E27FC236}">
                <a16:creationId xmlns:a16="http://schemas.microsoft.com/office/drawing/2014/main" id="{56F0D601-F27C-4658-A4E0-B839DE3E8ACB}"/>
              </a:ext>
            </a:extLst>
          </p:cNvPr>
          <p:cNvSpPr txBox="1">
            <a:spLocks/>
          </p:cNvSpPr>
          <p:nvPr/>
        </p:nvSpPr>
        <p:spPr>
          <a:xfrm>
            <a:off x="8498768" y="4285178"/>
            <a:ext cx="2907437" cy="738664"/>
          </a:xfrm>
          <a:prstGeom prst="rect">
            <a:avLst/>
          </a:prstGeom>
          <a:noFill/>
        </p:spPr>
        <p:txBody>
          <a:bodyPr wrap="square" lIns="0" tIns="0" rIns="0" bIns="0" numCol="1" rtlCol="0">
            <a:spAutoFit/>
          </a:bodyPr>
          <a:lstStyle/>
          <a:p>
            <a:pPr algn="ctr"/>
            <a:r>
              <a:rPr lang="de-DE" altLang="de-DE" sz="1600" dirty="0">
                <a:solidFill>
                  <a:schemeClr val="tx1">
                    <a:lumMod val="75000"/>
                    <a:lumOff val="25000"/>
                  </a:schemeClr>
                </a:solidFill>
              </a:rPr>
              <a:t>Lorem ipsum dolor sit amet, consectetuer adipiscing elit. Maecenas </a:t>
            </a:r>
            <a:r>
              <a:rPr lang="de-DE" altLang="de-DE" sz="1600" dirty="0" err="1">
                <a:solidFill>
                  <a:schemeClr val="tx1">
                    <a:lumMod val="75000"/>
                    <a:lumOff val="25000"/>
                  </a:schemeClr>
                </a:solidFill>
              </a:rPr>
              <a:t>porttitor</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congue</a:t>
            </a:r>
            <a:r>
              <a:rPr lang="de-DE" altLang="de-DE" sz="1600" dirty="0">
                <a:solidFill>
                  <a:schemeClr val="tx1">
                    <a:lumMod val="75000"/>
                    <a:lumOff val="25000"/>
                  </a:schemeClr>
                </a:solidFill>
              </a:rPr>
              <a:t>. </a:t>
            </a:r>
          </a:p>
        </p:txBody>
      </p:sp>
    </p:spTree>
    <p:custDataLst>
      <p:tags r:id="rId2"/>
    </p:custDataLst>
    <p:extLst>
      <p:ext uri="{BB962C8B-B14F-4D97-AF65-F5344CB8AC3E}">
        <p14:creationId xmlns:p14="http://schemas.microsoft.com/office/powerpoint/2010/main" val="805526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0F820699-D8C9-46E7-B22A-7E2EBCDD2BCA}"/>
              </a:ext>
            </a:extLst>
          </p:cNvPr>
          <p:cNvGraphicFramePr>
            <a:graphicFrameLocks noChangeAspect="1"/>
          </p:cNvGraphicFramePr>
          <p:nvPr>
            <p:custDataLst>
              <p:tags r:id="rId3"/>
            </p:custDataLst>
            <p:extLst>
              <p:ext uri="{D42A27DB-BD31-4B8C-83A1-F6EECF244321}">
                <p14:modId xmlns:p14="http://schemas.microsoft.com/office/powerpoint/2010/main" val="1375590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07" name="think-cell Slide" r:id="rId6" imgW="344" imgH="344" progId="TCLayout.ActiveDocument.1">
                  <p:embed/>
                </p:oleObj>
              </mc:Choice>
              <mc:Fallback>
                <p:oleObj name="think-cell Slide" r:id="rId6" imgW="344" imgH="344" progId="TCLayout.ActiveDocument.1">
                  <p:embed/>
                  <p:pic>
                    <p:nvPicPr>
                      <p:cNvPr id="15" name="Object 14" hidden="1">
                        <a:extLst>
                          <a:ext uri="{FF2B5EF4-FFF2-40B4-BE49-F238E27FC236}">
                            <a16:creationId xmlns:a16="http://schemas.microsoft.com/office/drawing/2014/main" id="{0F820699-D8C9-46E7-B22A-7E2EBCDD2B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3A127A0B-500C-4951-93A4-425343391E1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altLang="de-DE" sz="1000" dirty="0">
              <a:sym typeface="+mn-lt"/>
            </a:endParaRPr>
          </a:p>
        </p:txBody>
      </p:sp>
      <p:graphicFrame>
        <p:nvGraphicFramePr>
          <p:cNvPr id="18" name="Chart 17">
            <a:extLst>
              <a:ext uri="{FF2B5EF4-FFF2-40B4-BE49-F238E27FC236}">
                <a16:creationId xmlns:a16="http://schemas.microsoft.com/office/drawing/2014/main" id="{2843C13E-AAC6-4A34-9AAA-F34BEAF0469E}"/>
              </a:ext>
            </a:extLst>
          </p:cNvPr>
          <p:cNvGraphicFramePr/>
          <p:nvPr>
            <p:extLst>
              <p:ext uri="{D42A27DB-BD31-4B8C-83A1-F6EECF244321}">
                <p14:modId xmlns:p14="http://schemas.microsoft.com/office/powerpoint/2010/main" val="3922524759"/>
              </p:ext>
            </p:extLst>
          </p:nvPr>
        </p:nvGraphicFramePr>
        <p:xfrm>
          <a:off x="587376" y="2432050"/>
          <a:ext cx="4843461" cy="3270250"/>
        </p:xfrm>
        <a:graphic>
          <a:graphicData uri="http://schemas.openxmlformats.org/drawingml/2006/chart">
            <c:chart xmlns:c="http://schemas.openxmlformats.org/drawingml/2006/chart" xmlns:r="http://schemas.openxmlformats.org/officeDocument/2006/relationships" r:id="rId8"/>
          </a:graphicData>
        </a:graphic>
      </p:graphicFrame>
      <p:sp>
        <p:nvSpPr>
          <p:cNvPr id="46" name="TextBox 45">
            <a:extLst>
              <a:ext uri="{FF2B5EF4-FFF2-40B4-BE49-F238E27FC236}">
                <a16:creationId xmlns:a16="http://schemas.microsoft.com/office/drawing/2014/main" id="{7BDEBE16-6C7E-4747-B337-649E8E66E0D8}"/>
              </a:ext>
            </a:extLst>
          </p:cNvPr>
          <p:cNvSpPr txBox="1"/>
          <p:nvPr/>
        </p:nvSpPr>
        <p:spPr>
          <a:xfrm>
            <a:off x="587376" y="1398588"/>
            <a:ext cx="3264534" cy="430887"/>
          </a:xfrm>
          <a:prstGeom prst="rect">
            <a:avLst/>
          </a:prstGeom>
          <a:noFill/>
        </p:spPr>
        <p:txBody>
          <a:bodyPr wrap="square" lIns="0" tIns="0" rIns="0" bIns="0" numCol="1" rtlCol="0">
            <a:spAutoFit/>
          </a:bodyPr>
          <a:lstStyle/>
          <a:p>
            <a:r>
              <a:rPr lang="de-DE" altLang="de-DE" sz="2800" spc="300" dirty="0">
                <a:solidFill>
                  <a:schemeClr val="accent3"/>
                </a:solidFill>
              </a:rPr>
              <a:t>CHART TITLE A</a:t>
            </a:r>
          </a:p>
        </p:txBody>
      </p:sp>
      <p:sp>
        <p:nvSpPr>
          <p:cNvPr id="52" name="TextBox 51">
            <a:extLst>
              <a:ext uri="{FF2B5EF4-FFF2-40B4-BE49-F238E27FC236}">
                <a16:creationId xmlns:a16="http://schemas.microsoft.com/office/drawing/2014/main" id="{15A7A9D6-8252-452E-806D-FA0F40CE0FF5}"/>
              </a:ext>
            </a:extLst>
          </p:cNvPr>
          <p:cNvSpPr txBox="1"/>
          <p:nvPr/>
        </p:nvSpPr>
        <p:spPr>
          <a:xfrm>
            <a:off x="6096000" y="1398588"/>
            <a:ext cx="3264534" cy="430887"/>
          </a:xfrm>
          <a:prstGeom prst="rect">
            <a:avLst/>
          </a:prstGeom>
          <a:noFill/>
        </p:spPr>
        <p:txBody>
          <a:bodyPr wrap="square" lIns="0" tIns="0" rIns="0" bIns="0" numCol="1" rtlCol="0">
            <a:spAutoFit/>
          </a:bodyPr>
          <a:lstStyle/>
          <a:p>
            <a:r>
              <a:rPr lang="de-DE" altLang="de-DE" sz="2800" spc="300" dirty="0">
                <a:solidFill>
                  <a:schemeClr val="accent3"/>
                </a:solidFill>
              </a:rPr>
              <a:t>CHART TITLE B</a:t>
            </a:r>
          </a:p>
        </p:txBody>
      </p:sp>
      <p:sp>
        <p:nvSpPr>
          <p:cNvPr id="93" name="TextBox 92">
            <a:extLst>
              <a:ext uri="{FF2B5EF4-FFF2-40B4-BE49-F238E27FC236}">
                <a16:creationId xmlns:a16="http://schemas.microsoft.com/office/drawing/2014/main" id="{7719FFDE-F7A5-4341-8B2A-4FED2C46B8A3}"/>
              </a:ext>
            </a:extLst>
          </p:cNvPr>
          <p:cNvSpPr txBox="1"/>
          <p:nvPr/>
        </p:nvSpPr>
        <p:spPr>
          <a:xfrm>
            <a:off x="587376" y="1837333"/>
            <a:ext cx="3264534" cy="246221"/>
          </a:xfrm>
          <a:prstGeom prst="rect">
            <a:avLst/>
          </a:prstGeom>
          <a:noFill/>
        </p:spPr>
        <p:txBody>
          <a:bodyPr wrap="square" lIns="0" tIns="0" rIns="0" bIns="0" numCol="1" rtlCol="0">
            <a:spAutoFit/>
          </a:bodyPr>
          <a:lstStyle/>
          <a:p>
            <a:r>
              <a:rPr lang="de-DE" altLang="de-DE" sz="1600" dirty="0">
                <a:solidFill>
                  <a:schemeClr val="tx1">
                    <a:lumMod val="75000"/>
                    <a:lumOff val="25000"/>
                  </a:schemeClr>
                </a:solidFill>
              </a:rPr>
              <a:t>Sample </a:t>
            </a:r>
            <a:r>
              <a:rPr lang="de-DE" altLang="de-DE" sz="1600" dirty="0" err="1">
                <a:solidFill>
                  <a:schemeClr val="tx1">
                    <a:lumMod val="75000"/>
                    <a:lumOff val="25000"/>
                  </a:schemeClr>
                </a:solidFill>
              </a:rPr>
              <a:t>header</a:t>
            </a:r>
            <a:endParaRPr lang="de-DE" altLang="de-DE" sz="1600" dirty="0">
              <a:solidFill>
                <a:schemeClr val="tx1">
                  <a:lumMod val="75000"/>
                  <a:lumOff val="25000"/>
                </a:schemeClr>
              </a:solidFill>
            </a:endParaRPr>
          </a:p>
        </p:txBody>
      </p:sp>
      <p:sp>
        <p:nvSpPr>
          <p:cNvPr id="94" name="TextBox 93">
            <a:extLst>
              <a:ext uri="{FF2B5EF4-FFF2-40B4-BE49-F238E27FC236}">
                <a16:creationId xmlns:a16="http://schemas.microsoft.com/office/drawing/2014/main" id="{5CCDF516-0A7A-4AA1-8C70-6B1AF562DFDB}"/>
              </a:ext>
            </a:extLst>
          </p:cNvPr>
          <p:cNvSpPr txBox="1"/>
          <p:nvPr/>
        </p:nvSpPr>
        <p:spPr>
          <a:xfrm>
            <a:off x="6096000" y="1837333"/>
            <a:ext cx="3264534" cy="246221"/>
          </a:xfrm>
          <a:prstGeom prst="rect">
            <a:avLst/>
          </a:prstGeom>
          <a:noFill/>
        </p:spPr>
        <p:txBody>
          <a:bodyPr wrap="square" lIns="0" tIns="0" rIns="0" bIns="0" numCol="1" rtlCol="0">
            <a:spAutoFit/>
          </a:bodyPr>
          <a:lstStyle/>
          <a:p>
            <a:r>
              <a:rPr lang="de-DE" altLang="de-DE" sz="1600">
                <a:solidFill>
                  <a:schemeClr val="tx1">
                    <a:lumMod val="75000"/>
                    <a:lumOff val="25000"/>
                  </a:schemeClr>
                </a:solidFill>
              </a:rPr>
              <a:t>Sample header</a:t>
            </a:r>
            <a:endParaRPr lang="de-DE" altLang="de-DE" sz="1600" dirty="0">
              <a:solidFill>
                <a:schemeClr val="tx1">
                  <a:lumMod val="75000"/>
                  <a:lumOff val="25000"/>
                </a:schemeClr>
              </a:solidFill>
            </a:endParaRPr>
          </a:p>
        </p:txBody>
      </p:sp>
      <p:graphicFrame>
        <p:nvGraphicFramePr>
          <p:cNvPr id="33" name="Chart 32">
            <a:extLst>
              <a:ext uri="{FF2B5EF4-FFF2-40B4-BE49-F238E27FC236}">
                <a16:creationId xmlns:a16="http://schemas.microsoft.com/office/drawing/2014/main" id="{53290720-7571-47D1-8D8E-0D27620C5A95}"/>
              </a:ext>
            </a:extLst>
          </p:cNvPr>
          <p:cNvGraphicFramePr/>
          <p:nvPr>
            <p:extLst>
              <p:ext uri="{D42A27DB-BD31-4B8C-83A1-F6EECF244321}">
                <p14:modId xmlns:p14="http://schemas.microsoft.com/office/powerpoint/2010/main" val="1078980204"/>
              </p:ext>
            </p:extLst>
          </p:nvPr>
        </p:nvGraphicFramePr>
        <p:xfrm>
          <a:off x="6096000" y="2432050"/>
          <a:ext cx="4843461" cy="327025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4121558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0F820699-D8C9-46E7-B22A-7E2EBCDD2BC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31" name="think-cell Slide" r:id="rId6" imgW="344" imgH="344" progId="TCLayout.ActiveDocument.1">
                  <p:embed/>
                </p:oleObj>
              </mc:Choice>
              <mc:Fallback>
                <p:oleObj name="think-cell Slide" r:id="rId6" imgW="344" imgH="344" progId="TCLayout.ActiveDocument.1">
                  <p:embed/>
                  <p:pic>
                    <p:nvPicPr>
                      <p:cNvPr id="15" name="Object 14" hidden="1">
                        <a:extLst>
                          <a:ext uri="{FF2B5EF4-FFF2-40B4-BE49-F238E27FC236}">
                            <a16:creationId xmlns:a16="http://schemas.microsoft.com/office/drawing/2014/main" id="{0F820699-D8C9-46E7-B22A-7E2EBCDD2B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3A127A0B-500C-4951-93A4-425343391E1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de-DE" altLang="de-DE" sz="1000" dirty="0">
              <a:latin typeface="Arial" panose="020B0604020202020204" pitchFamily="34" charset="0"/>
              <a:sym typeface="Arial" panose="020B0604020202020204" pitchFamily="34" charset="0"/>
            </a:endParaRPr>
          </a:p>
        </p:txBody>
      </p:sp>
      <p:graphicFrame>
        <p:nvGraphicFramePr>
          <p:cNvPr id="14" name="Chart 13">
            <a:extLst>
              <a:ext uri="{FF2B5EF4-FFF2-40B4-BE49-F238E27FC236}">
                <a16:creationId xmlns:a16="http://schemas.microsoft.com/office/drawing/2014/main" id="{81A9EA16-CD6F-4691-9243-A5821CCFD0F0}"/>
              </a:ext>
            </a:extLst>
          </p:cNvPr>
          <p:cNvGraphicFramePr/>
          <p:nvPr>
            <p:extLst>
              <p:ext uri="{D42A27DB-BD31-4B8C-83A1-F6EECF244321}">
                <p14:modId xmlns:p14="http://schemas.microsoft.com/office/powerpoint/2010/main" val="3033545422"/>
              </p:ext>
            </p:extLst>
          </p:nvPr>
        </p:nvGraphicFramePr>
        <p:xfrm>
          <a:off x="587375" y="1398588"/>
          <a:ext cx="6448425" cy="4938712"/>
        </p:xfrm>
        <a:graphic>
          <a:graphicData uri="http://schemas.openxmlformats.org/drawingml/2006/chart">
            <c:chart xmlns:c="http://schemas.openxmlformats.org/drawingml/2006/chart" xmlns:r="http://schemas.openxmlformats.org/officeDocument/2006/relationships" r:id="rId8"/>
          </a:graphicData>
        </a:graphic>
      </p:graphicFrame>
      <p:sp>
        <p:nvSpPr>
          <p:cNvPr id="31" name="TextBox 30">
            <a:extLst>
              <a:ext uri="{FF2B5EF4-FFF2-40B4-BE49-F238E27FC236}">
                <a16:creationId xmlns:a16="http://schemas.microsoft.com/office/drawing/2014/main" id="{B34BD6D3-287F-4558-913E-D438FE0CF65C}"/>
              </a:ext>
            </a:extLst>
          </p:cNvPr>
          <p:cNvSpPr txBox="1"/>
          <p:nvPr/>
        </p:nvSpPr>
        <p:spPr>
          <a:xfrm>
            <a:off x="7480302" y="1398588"/>
            <a:ext cx="2388090" cy="861774"/>
          </a:xfrm>
          <a:prstGeom prst="rect">
            <a:avLst/>
          </a:prstGeom>
          <a:noFill/>
        </p:spPr>
        <p:txBody>
          <a:bodyPr wrap="none" lIns="0" tIns="0" rIns="0" bIns="0" numCol="1" rtlCol="0">
            <a:spAutoFit/>
          </a:bodyPr>
          <a:lstStyle/>
          <a:p>
            <a:r>
              <a:rPr lang="de-DE" altLang="de-DE" sz="2800" spc="300" dirty="0">
                <a:solidFill>
                  <a:schemeClr val="accent1"/>
                </a:solidFill>
              </a:rPr>
              <a:t>TITLE FOR </a:t>
            </a:r>
            <a:br>
              <a:rPr lang="de-DE" altLang="de-DE" sz="2800" spc="300" dirty="0">
                <a:solidFill>
                  <a:schemeClr val="accent1"/>
                </a:solidFill>
              </a:rPr>
            </a:br>
            <a:r>
              <a:rPr lang="de-DE" altLang="de-DE" sz="2800" spc="300" dirty="0">
                <a:solidFill>
                  <a:schemeClr val="accent1"/>
                </a:solidFill>
              </a:rPr>
              <a:t>THIS CHART</a:t>
            </a:r>
          </a:p>
        </p:txBody>
      </p:sp>
      <p:sp>
        <p:nvSpPr>
          <p:cNvPr id="32" name="TextBox 31">
            <a:extLst>
              <a:ext uri="{FF2B5EF4-FFF2-40B4-BE49-F238E27FC236}">
                <a16:creationId xmlns:a16="http://schemas.microsoft.com/office/drawing/2014/main" id="{1CF46458-6203-4E55-B4C8-EAA17811E851}"/>
              </a:ext>
            </a:extLst>
          </p:cNvPr>
          <p:cNvSpPr txBox="1"/>
          <p:nvPr/>
        </p:nvSpPr>
        <p:spPr>
          <a:xfrm>
            <a:off x="7480303" y="2543493"/>
            <a:ext cx="4132260" cy="2215991"/>
          </a:xfrm>
          <a:prstGeom prst="rect">
            <a:avLst/>
          </a:prstGeom>
          <a:noFill/>
        </p:spPr>
        <p:txBody>
          <a:bodyPr wrap="square" lIns="0" tIns="0" rIns="0" bIns="0" numCol="1" rtlCol="0">
            <a:spAutoFit/>
          </a:bodyPr>
          <a:lstStyle/>
          <a:p>
            <a:r>
              <a:rPr lang="en-US" dirty="0">
                <a:solidFill>
                  <a:schemeClr val="tx1">
                    <a:lumMod val="75000"/>
                    <a:lumOff val="25000"/>
                  </a:schemeClr>
                </a:solidFill>
              </a:rPr>
              <a:t>One morning, when Gregor </a:t>
            </a:r>
            <a:r>
              <a:rPr lang="en-US" dirty="0" err="1">
                <a:solidFill>
                  <a:schemeClr val="tx1">
                    <a:lumMod val="75000"/>
                    <a:lumOff val="25000"/>
                  </a:schemeClr>
                </a:solidFill>
              </a:rPr>
              <a:t>Samsa</a:t>
            </a:r>
            <a:r>
              <a:rPr lang="en-US" dirty="0">
                <a:solidFill>
                  <a:schemeClr val="tx1">
                    <a:lumMod val="75000"/>
                    <a:lumOff val="25000"/>
                  </a:schemeClr>
                </a:solidFill>
              </a:rPr>
              <a:t> woke from troubled dreams, he found himself transformed in his bed into a horrible vermin. He lay on his armor-like back, and if he lifted his head a little, he could see his brown belly, slightly domed and divided by arches into stiff sections. </a:t>
            </a:r>
            <a:endParaRPr lang="de-DE" altLang="de-DE" sz="2800" spc="300" dirty="0">
              <a:solidFill>
                <a:schemeClr val="tx1">
                  <a:lumMod val="75000"/>
                  <a:lumOff val="25000"/>
                </a:schemeClr>
              </a:solidFill>
            </a:endParaRPr>
          </a:p>
        </p:txBody>
      </p:sp>
      <p:sp>
        <p:nvSpPr>
          <p:cNvPr id="33" name="TextBox 32">
            <a:extLst>
              <a:ext uri="{FF2B5EF4-FFF2-40B4-BE49-F238E27FC236}">
                <a16:creationId xmlns:a16="http://schemas.microsoft.com/office/drawing/2014/main" id="{13C77901-F9CD-4EF0-9FEE-1E0E139AD784}"/>
              </a:ext>
            </a:extLst>
          </p:cNvPr>
          <p:cNvSpPr txBox="1"/>
          <p:nvPr/>
        </p:nvSpPr>
        <p:spPr>
          <a:xfrm>
            <a:off x="7480302" y="5034480"/>
            <a:ext cx="1712007" cy="307777"/>
          </a:xfrm>
          <a:prstGeom prst="rect">
            <a:avLst/>
          </a:prstGeom>
          <a:noFill/>
        </p:spPr>
        <p:txBody>
          <a:bodyPr wrap="none" lIns="0" tIns="0" rIns="0" bIns="0" numCol="1" rtlCol="0">
            <a:spAutoFit/>
          </a:bodyPr>
          <a:lstStyle/>
          <a:p>
            <a:r>
              <a:rPr lang="de-DE" altLang="de-DE" sz="2000" dirty="0">
                <a:solidFill>
                  <a:schemeClr val="accent1"/>
                </a:solidFill>
              </a:rPr>
              <a:t>CONCLUSION</a:t>
            </a:r>
          </a:p>
        </p:txBody>
      </p:sp>
      <p:sp>
        <p:nvSpPr>
          <p:cNvPr id="34" name="TextBox 33">
            <a:extLst>
              <a:ext uri="{FF2B5EF4-FFF2-40B4-BE49-F238E27FC236}">
                <a16:creationId xmlns:a16="http://schemas.microsoft.com/office/drawing/2014/main" id="{5AB9DCA4-249E-4166-9037-995CF911C795}"/>
              </a:ext>
            </a:extLst>
          </p:cNvPr>
          <p:cNvSpPr txBox="1"/>
          <p:nvPr/>
        </p:nvSpPr>
        <p:spPr>
          <a:xfrm>
            <a:off x="7480302"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50%</a:t>
            </a:r>
          </a:p>
        </p:txBody>
      </p:sp>
      <p:sp>
        <p:nvSpPr>
          <p:cNvPr id="36" name="TextBox 35">
            <a:extLst>
              <a:ext uri="{FF2B5EF4-FFF2-40B4-BE49-F238E27FC236}">
                <a16:creationId xmlns:a16="http://schemas.microsoft.com/office/drawing/2014/main" id="{73D84191-719D-4C5F-83B5-AC40B2DEA976}"/>
              </a:ext>
            </a:extLst>
          </p:cNvPr>
          <p:cNvSpPr txBox="1"/>
          <p:nvPr/>
        </p:nvSpPr>
        <p:spPr>
          <a:xfrm>
            <a:off x="8233681"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20%</a:t>
            </a:r>
          </a:p>
        </p:txBody>
      </p:sp>
      <p:sp>
        <p:nvSpPr>
          <p:cNvPr id="37" name="TextBox 36">
            <a:extLst>
              <a:ext uri="{FF2B5EF4-FFF2-40B4-BE49-F238E27FC236}">
                <a16:creationId xmlns:a16="http://schemas.microsoft.com/office/drawing/2014/main" id="{792A7978-FE5A-4769-8C19-D3266D151854}"/>
              </a:ext>
            </a:extLst>
          </p:cNvPr>
          <p:cNvSpPr txBox="1"/>
          <p:nvPr/>
        </p:nvSpPr>
        <p:spPr>
          <a:xfrm>
            <a:off x="8987060"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10%</a:t>
            </a:r>
          </a:p>
        </p:txBody>
      </p:sp>
    </p:spTree>
    <p:custDataLst>
      <p:tags r:id="rId2"/>
    </p:custDataLst>
    <p:extLst>
      <p:ext uri="{BB962C8B-B14F-4D97-AF65-F5344CB8AC3E}">
        <p14:creationId xmlns:p14="http://schemas.microsoft.com/office/powerpoint/2010/main" val="520196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6B8ACF1C-A53A-4255-BFC9-7B8BE574DE48}"/>
              </a:ext>
            </a:extLst>
          </p:cNvPr>
          <p:cNvGraphicFramePr>
            <a:graphicFrameLocks noChangeAspect="1"/>
          </p:cNvGraphicFramePr>
          <p:nvPr>
            <p:custDataLst>
              <p:tags r:id="rId3"/>
            </p:custDataLst>
            <p:extLst>
              <p:ext uri="{D42A27DB-BD31-4B8C-83A1-F6EECF244321}">
                <p14:modId xmlns:p14="http://schemas.microsoft.com/office/powerpoint/2010/main" val="746812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55" name="think-cell Slide" r:id="rId6" imgW="344" imgH="344" progId="TCLayout.ActiveDocument.1">
                  <p:embed/>
                </p:oleObj>
              </mc:Choice>
              <mc:Fallback>
                <p:oleObj name="think-cell Slide" r:id="rId6" imgW="344" imgH="344" progId="TCLayout.ActiveDocument.1">
                  <p:embed/>
                  <p:pic>
                    <p:nvPicPr>
                      <p:cNvPr id="11" name="Object 10" hidden="1">
                        <a:extLst>
                          <a:ext uri="{FF2B5EF4-FFF2-40B4-BE49-F238E27FC236}">
                            <a16:creationId xmlns:a16="http://schemas.microsoft.com/office/drawing/2014/main" id="{6B8ACF1C-A53A-4255-BFC9-7B8BE574DE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hidden="1">
            <a:extLst>
              <a:ext uri="{FF2B5EF4-FFF2-40B4-BE49-F238E27FC236}">
                <a16:creationId xmlns:a16="http://schemas.microsoft.com/office/drawing/2014/main" id="{3DC2753C-9722-4B34-BA3C-B9CE56CC0CAD}"/>
              </a:ext>
            </a:extLst>
          </p:cNvPr>
          <p:cNvSpPr/>
          <p:nvPr>
            <p:custDataLst>
              <p:tags r:id="rId4"/>
            </p:custDataLst>
          </p:nvPr>
        </p:nvSpPr>
        <p:spPr>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de-DE" altLang="de-DE" sz="1000" kern="0" dirty="0" err="1">
              <a:solidFill>
                <a:schemeClr val="tx1"/>
              </a:solidFill>
              <a:latin typeface="Segoe UI Semibold" panose="020B0702040204020203" pitchFamily="34" charset="0"/>
              <a:sym typeface="Segoe UI Semibold" panose="020B0702040204020203" pitchFamily="34" charset="0"/>
            </a:endParaRPr>
          </a:p>
        </p:txBody>
      </p:sp>
      <p:sp>
        <p:nvSpPr>
          <p:cNvPr id="16" name="TextBox 15">
            <a:extLst>
              <a:ext uri="{FF2B5EF4-FFF2-40B4-BE49-F238E27FC236}">
                <a16:creationId xmlns:a16="http://schemas.microsoft.com/office/drawing/2014/main" id="{A37578E6-D4F1-4431-8FE9-26BDE3814792}"/>
              </a:ext>
            </a:extLst>
          </p:cNvPr>
          <p:cNvSpPr txBox="1"/>
          <p:nvPr/>
        </p:nvSpPr>
        <p:spPr>
          <a:xfrm>
            <a:off x="587375" y="1398588"/>
            <a:ext cx="2388090" cy="861774"/>
          </a:xfrm>
          <a:prstGeom prst="rect">
            <a:avLst/>
          </a:prstGeom>
          <a:noFill/>
        </p:spPr>
        <p:txBody>
          <a:bodyPr wrap="none" lIns="0" tIns="0" rIns="0" bIns="0" numCol="1" rtlCol="0">
            <a:spAutoFit/>
          </a:bodyPr>
          <a:lstStyle/>
          <a:p>
            <a:r>
              <a:rPr lang="de-DE" altLang="de-DE" sz="2800" spc="300" dirty="0">
                <a:solidFill>
                  <a:schemeClr val="accent1"/>
                </a:solidFill>
              </a:rPr>
              <a:t>TITLE FOR </a:t>
            </a:r>
            <a:br>
              <a:rPr lang="de-DE" altLang="de-DE" sz="2800" spc="300" dirty="0">
                <a:solidFill>
                  <a:schemeClr val="accent1"/>
                </a:solidFill>
              </a:rPr>
            </a:br>
            <a:r>
              <a:rPr lang="de-DE" altLang="de-DE" sz="2800" spc="300" dirty="0">
                <a:solidFill>
                  <a:schemeClr val="accent1"/>
                </a:solidFill>
              </a:rPr>
              <a:t>THIS CHART</a:t>
            </a:r>
          </a:p>
        </p:txBody>
      </p:sp>
      <p:sp>
        <p:nvSpPr>
          <p:cNvPr id="17" name="TextBox 16">
            <a:extLst>
              <a:ext uri="{FF2B5EF4-FFF2-40B4-BE49-F238E27FC236}">
                <a16:creationId xmlns:a16="http://schemas.microsoft.com/office/drawing/2014/main" id="{3BD2707F-0D59-40F2-8C53-A1CA0D519909}"/>
              </a:ext>
            </a:extLst>
          </p:cNvPr>
          <p:cNvSpPr txBox="1"/>
          <p:nvPr/>
        </p:nvSpPr>
        <p:spPr>
          <a:xfrm>
            <a:off x="587376" y="2543493"/>
            <a:ext cx="4944744" cy="1938992"/>
          </a:xfrm>
          <a:prstGeom prst="rect">
            <a:avLst/>
          </a:prstGeom>
          <a:noFill/>
        </p:spPr>
        <p:txBody>
          <a:bodyPr wrap="square" lIns="0" tIns="0" rIns="0" bIns="0" numCol="1" rtlCol="0">
            <a:spAutoFit/>
          </a:bodyPr>
          <a:lstStyle/>
          <a:p>
            <a:r>
              <a:rPr lang="en-US" dirty="0">
                <a:solidFill>
                  <a:schemeClr val="tx1">
                    <a:lumMod val="75000"/>
                    <a:lumOff val="25000"/>
                  </a:schemeClr>
                </a:solidFill>
              </a:rPr>
              <a:t>One morning, when Gregor </a:t>
            </a:r>
            <a:r>
              <a:rPr lang="en-US" dirty="0" err="1">
                <a:solidFill>
                  <a:schemeClr val="tx1">
                    <a:lumMod val="75000"/>
                    <a:lumOff val="25000"/>
                  </a:schemeClr>
                </a:solidFill>
              </a:rPr>
              <a:t>Samsa</a:t>
            </a:r>
            <a:r>
              <a:rPr lang="en-US" dirty="0">
                <a:solidFill>
                  <a:schemeClr val="tx1">
                    <a:lumMod val="75000"/>
                    <a:lumOff val="25000"/>
                  </a:schemeClr>
                </a:solidFill>
              </a:rPr>
              <a:t> woke from troubled dreams, he found himself transformed in his bed into a horrible vermin. He lay on his armor-like back, and if he lifted his head a little, he could see his brown belly, slightly domed and divided by arches into stiff sections. </a:t>
            </a:r>
            <a:endParaRPr lang="de-DE" altLang="de-DE" sz="2800" spc="300" dirty="0">
              <a:solidFill>
                <a:schemeClr val="tx1">
                  <a:lumMod val="75000"/>
                  <a:lumOff val="25000"/>
                </a:schemeClr>
              </a:solidFill>
            </a:endParaRPr>
          </a:p>
        </p:txBody>
      </p:sp>
      <p:sp>
        <p:nvSpPr>
          <p:cNvPr id="18" name="TextBox 17">
            <a:extLst>
              <a:ext uri="{FF2B5EF4-FFF2-40B4-BE49-F238E27FC236}">
                <a16:creationId xmlns:a16="http://schemas.microsoft.com/office/drawing/2014/main" id="{42EB3BC5-A6E7-471E-AE70-615B469AEB68}"/>
              </a:ext>
            </a:extLst>
          </p:cNvPr>
          <p:cNvSpPr txBox="1"/>
          <p:nvPr/>
        </p:nvSpPr>
        <p:spPr>
          <a:xfrm>
            <a:off x="587375" y="5034480"/>
            <a:ext cx="1712007" cy="307777"/>
          </a:xfrm>
          <a:prstGeom prst="rect">
            <a:avLst/>
          </a:prstGeom>
          <a:noFill/>
        </p:spPr>
        <p:txBody>
          <a:bodyPr wrap="none" lIns="0" tIns="0" rIns="0" bIns="0" numCol="1" rtlCol="0">
            <a:spAutoFit/>
          </a:bodyPr>
          <a:lstStyle/>
          <a:p>
            <a:r>
              <a:rPr lang="de-DE" altLang="de-DE" sz="2000" dirty="0">
                <a:solidFill>
                  <a:schemeClr val="accent1"/>
                </a:solidFill>
              </a:rPr>
              <a:t>CONCLUSION</a:t>
            </a:r>
          </a:p>
        </p:txBody>
      </p:sp>
      <p:sp>
        <p:nvSpPr>
          <p:cNvPr id="19" name="TextBox 18">
            <a:extLst>
              <a:ext uri="{FF2B5EF4-FFF2-40B4-BE49-F238E27FC236}">
                <a16:creationId xmlns:a16="http://schemas.microsoft.com/office/drawing/2014/main" id="{D4DC8994-7331-433D-BB65-2748A7911CF5}"/>
              </a:ext>
            </a:extLst>
          </p:cNvPr>
          <p:cNvSpPr txBox="1"/>
          <p:nvPr/>
        </p:nvSpPr>
        <p:spPr>
          <a:xfrm>
            <a:off x="587375"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50%</a:t>
            </a:r>
          </a:p>
        </p:txBody>
      </p:sp>
      <p:sp>
        <p:nvSpPr>
          <p:cNvPr id="20" name="TextBox 19">
            <a:extLst>
              <a:ext uri="{FF2B5EF4-FFF2-40B4-BE49-F238E27FC236}">
                <a16:creationId xmlns:a16="http://schemas.microsoft.com/office/drawing/2014/main" id="{33E74777-2375-434E-8597-234680A3CBB4}"/>
              </a:ext>
            </a:extLst>
          </p:cNvPr>
          <p:cNvSpPr txBox="1"/>
          <p:nvPr/>
        </p:nvSpPr>
        <p:spPr>
          <a:xfrm>
            <a:off x="1340754"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20%</a:t>
            </a:r>
          </a:p>
        </p:txBody>
      </p:sp>
      <p:sp>
        <p:nvSpPr>
          <p:cNvPr id="21" name="TextBox 20">
            <a:extLst>
              <a:ext uri="{FF2B5EF4-FFF2-40B4-BE49-F238E27FC236}">
                <a16:creationId xmlns:a16="http://schemas.microsoft.com/office/drawing/2014/main" id="{B4BAC8F7-71F8-4ABD-9CE8-5D80A6F9108F}"/>
              </a:ext>
            </a:extLst>
          </p:cNvPr>
          <p:cNvSpPr txBox="1"/>
          <p:nvPr/>
        </p:nvSpPr>
        <p:spPr>
          <a:xfrm>
            <a:off x="2094133"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10%</a:t>
            </a:r>
          </a:p>
        </p:txBody>
      </p:sp>
      <p:graphicFrame>
        <p:nvGraphicFramePr>
          <p:cNvPr id="5" name="Chart 4">
            <a:extLst>
              <a:ext uri="{FF2B5EF4-FFF2-40B4-BE49-F238E27FC236}">
                <a16:creationId xmlns:a16="http://schemas.microsoft.com/office/drawing/2014/main" id="{69D72427-FE04-4B58-B41F-74581472E31F}"/>
              </a:ext>
            </a:extLst>
          </p:cNvPr>
          <p:cNvGraphicFramePr/>
          <p:nvPr>
            <p:extLst>
              <p:ext uri="{D42A27DB-BD31-4B8C-83A1-F6EECF244321}">
                <p14:modId xmlns:p14="http://schemas.microsoft.com/office/powerpoint/2010/main" val="3803764799"/>
              </p:ext>
            </p:extLst>
          </p:nvPr>
        </p:nvGraphicFramePr>
        <p:xfrm>
          <a:off x="4959349" y="1102255"/>
          <a:ext cx="7677152" cy="5118100"/>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2"/>
    </p:custDataLst>
    <p:extLst>
      <p:ext uri="{BB962C8B-B14F-4D97-AF65-F5344CB8AC3E}">
        <p14:creationId xmlns:p14="http://schemas.microsoft.com/office/powerpoint/2010/main" val="424905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3FB034-D092-482D-BEFE-1F107DFCED7A}"/>
              </a:ext>
            </a:extLst>
          </p:cNvPr>
          <p:cNvSpPr/>
          <p:nvPr/>
        </p:nvSpPr>
        <p:spPr>
          <a:xfrm>
            <a:off x="11000509" y="290945"/>
            <a:ext cx="789709" cy="803564"/>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bg1">
                  <a:lumMod val="50000"/>
                </a:schemeClr>
              </a:solidFill>
            </a:endParaRPr>
          </a:p>
        </p:txBody>
      </p:sp>
      <p:sp>
        <p:nvSpPr>
          <p:cNvPr id="5" name="Freeform: Shape 4">
            <a:extLst>
              <a:ext uri="{FF2B5EF4-FFF2-40B4-BE49-F238E27FC236}">
                <a16:creationId xmlns:a16="http://schemas.microsoft.com/office/drawing/2014/main" id="{DDEFBF52-7490-4DD3-B340-517B9E6C97E1}"/>
              </a:ext>
            </a:extLst>
          </p:cNvPr>
          <p:cNvSpPr/>
          <p:nvPr/>
        </p:nvSpPr>
        <p:spPr>
          <a:xfrm rot="5400000">
            <a:off x="1101803" y="2066034"/>
            <a:ext cx="3568664" cy="6088452"/>
          </a:xfrm>
          <a:custGeom>
            <a:avLst/>
            <a:gdLst>
              <a:gd name="connsiteX0" fmla="*/ 0 w 3568664"/>
              <a:gd name="connsiteY0" fmla="*/ 3454442 h 6088452"/>
              <a:gd name="connsiteX1" fmla="*/ 2008276 w 3568664"/>
              <a:gd name="connsiteY1" fmla="*/ 0 h 6088452"/>
              <a:gd name="connsiteX2" fmla="*/ 3568664 w 3568664"/>
              <a:gd name="connsiteY2" fmla="*/ 0 h 6088452"/>
              <a:gd name="connsiteX3" fmla="*/ 3568664 w 3568664"/>
              <a:gd name="connsiteY3" fmla="*/ 6088452 h 6088452"/>
              <a:gd name="connsiteX4" fmla="*/ 1531309 w 3568664"/>
              <a:gd name="connsiteY4" fmla="*/ 6088452 h 608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664" h="6088452">
                <a:moveTo>
                  <a:pt x="0" y="3454442"/>
                </a:moveTo>
                <a:lnTo>
                  <a:pt x="2008276" y="0"/>
                </a:lnTo>
                <a:lnTo>
                  <a:pt x="3568664" y="0"/>
                </a:lnTo>
                <a:lnTo>
                  <a:pt x="3568664" y="6088452"/>
                </a:lnTo>
                <a:lnTo>
                  <a:pt x="1531309" y="6088452"/>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5">
            <a:extLst>
              <a:ext uri="{FF2B5EF4-FFF2-40B4-BE49-F238E27FC236}">
                <a16:creationId xmlns:a16="http://schemas.microsoft.com/office/drawing/2014/main" id="{BAF501D3-4CF0-4D65-8029-0DD27DBD40D8}"/>
              </a:ext>
            </a:extLst>
          </p:cNvPr>
          <p:cNvSpPr/>
          <p:nvPr/>
        </p:nvSpPr>
        <p:spPr>
          <a:xfrm rot="5400000">
            <a:off x="3419629" y="-923499"/>
            <a:ext cx="5306741" cy="6908883"/>
          </a:xfrm>
          <a:custGeom>
            <a:avLst/>
            <a:gdLst>
              <a:gd name="connsiteX0" fmla="*/ 0 w 5306741"/>
              <a:gd name="connsiteY0" fmla="*/ 6908883 h 6908883"/>
              <a:gd name="connsiteX1" fmla="*/ 0 w 5306741"/>
              <a:gd name="connsiteY1" fmla="*/ 0 h 6908883"/>
              <a:gd name="connsiteX2" fmla="*/ 3298465 w 5306741"/>
              <a:gd name="connsiteY2" fmla="*/ 0 h 6908883"/>
              <a:gd name="connsiteX3" fmla="*/ 5306741 w 5306741"/>
              <a:gd name="connsiteY3" fmla="*/ 3454441 h 6908883"/>
              <a:gd name="connsiteX4" fmla="*/ 3298465 w 5306741"/>
              <a:gd name="connsiteY4" fmla="*/ 6908883 h 690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741" h="6908883">
                <a:moveTo>
                  <a:pt x="0" y="6908883"/>
                </a:moveTo>
                <a:lnTo>
                  <a:pt x="0" y="0"/>
                </a:lnTo>
                <a:lnTo>
                  <a:pt x="3298465" y="0"/>
                </a:lnTo>
                <a:lnTo>
                  <a:pt x="5306741" y="3454441"/>
                </a:lnTo>
                <a:lnTo>
                  <a:pt x="3298465" y="690888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76627DDF-66E5-412E-99CE-845715EE43C0}"/>
              </a:ext>
            </a:extLst>
          </p:cNvPr>
          <p:cNvSpPr/>
          <p:nvPr/>
        </p:nvSpPr>
        <p:spPr>
          <a:xfrm rot="5400000">
            <a:off x="7711397" y="2064306"/>
            <a:ext cx="3561956" cy="6025433"/>
          </a:xfrm>
          <a:custGeom>
            <a:avLst/>
            <a:gdLst>
              <a:gd name="connsiteX0" fmla="*/ 0 w 3561956"/>
              <a:gd name="connsiteY0" fmla="*/ 2570992 h 6025433"/>
              <a:gd name="connsiteX1" fmla="*/ 1494674 w 3561956"/>
              <a:gd name="connsiteY1" fmla="*/ 0 h 6025433"/>
              <a:gd name="connsiteX2" fmla="*/ 3561956 w 3561956"/>
              <a:gd name="connsiteY2" fmla="*/ 0 h 6025433"/>
              <a:gd name="connsiteX3" fmla="*/ 3561955 w 3561956"/>
              <a:gd name="connsiteY3" fmla="*/ 6025433 h 6025433"/>
              <a:gd name="connsiteX4" fmla="*/ 2008276 w 3561956"/>
              <a:gd name="connsiteY4" fmla="*/ 6025433 h 602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1956" h="6025433">
                <a:moveTo>
                  <a:pt x="0" y="2570992"/>
                </a:moveTo>
                <a:lnTo>
                  <a:pt x="1494674" y="0"/>
                </a:lnTo>
                <a:lnTo>
                  <a:pt x="3561956" y="0"/>
                </a:lnTo>
                <a:lnTo>
                  <a:pt x="3561955" y="6025433"/>
                </a:lnTo>
                <a:lnTo>
                  <a:pt x="2008276" y="602543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7">
            <a:extLst>
              <a:ext uri="{FF2B5EF4-FFF2-40B4-BE49-F238E27FC236}">
                <a16:creationId xmlns:a16="http://schemas.microsoft.com/office/drawing/2014/main" id="{AD8B6F2D-7AE3-4BBA-869C-A5B658980E48}"/>
              </a:ext>
            </a:extLst>
          </p:cNvPr>
          <p:cNvSpPr/>
          <p:nvPr/>
        </p:nvSpPr>
        <p:spPr>
          <a:xfrm rot="5400000">
            <a:off x="8970934" y="1466209"/>
            <a:ext cx="4676726" cy="2446433"/>
          </a:xfrm>
          <a:custGeom>
            <a:avLst/>
            <a:gdLst>
              <a:gd name="connsiteX0" fmla="*/ 0 w 4676726"/>
              <a:gd name="connsiteY0" fmla="*/ 2446433 h 2446433"/>
              <a:gd name="connsiteX1" fmla="*/ 0 w 4676726"/>
              <a:gd name="connsiteY1" fmla="*/ 0 h 2446433"/>
              <a:gd name="connsiteX2" fmla="*/ 4676726 w 4676726"/>
              <a:gd name="connsiteY2" fmla="*/ 0 h 2446433"/>
              <a:gd name="connsiteX3" fmla="*/ 3254467 w 4676726"/>
              <a:gd name="connsiteY3" fmla="*/ 2446433 h 2446433"/>
            </a:gdLst>
            <a:ahLst/>
            <a:cxnLst>
              <a:cxn ang="0">
                <a:pos x="connsiteX0" y="connsiteY0"/>
              </a:cxn>
              <a:cxn ang="0">
                <a:pos x="connsiteX1" y="connsiteY1"/>
              </a:cxn>
              <a:cxn ang="0">
                <a:pos x="connsiteX2" y="connsiteY2"/>
              </a:cxn>
              <a:cxn ang="0">
                <a:pos x="connsiteX3" y="connsiteY3"/>
              </a:cxn>
            </a:cxnLst>
            <a:rect l="l" t="t" r="r" b="b"/>
            <a:pathLst>
              <a:path w="4676726" h="2446433">
                <a:moveTo>
                  <a:pt x="0" y="2446433"/>
                </a:moveTo>
                <a:lnTo>
                  <a:pt x="0" y="0"/>
                </a:lnTo>
                <a:lnTo>
                  <a:pt x="4676726" y="0"/>
                </a:lnTo>
                <a:lnTo>
                  <a:pt x="3254467" y="244643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D7D89DAB-29AE-4F46-B372-5F12693E287C}"/>
              </a:ext>
            </a:extLst>
          </p:cNvPr>
          <p:cNvSpPr/>
          <p:nvPr/>
        </p:nvSpPr>
        <p:spPr>
          <a:xfrm rot="5400000">
            <a:off x="-1257933" y="1043497"/>
            <a:ext cx="4677715" cy="2326673"/>
          </a:xfrm>
          <a:custGeom>
            <a:avLst/>
            <a:gdLst>
              <a:gd name="connsiteX0" fmla="*/ 0 w 4677715"/>
              <a:gd name="connsiteY0" fmla="*/ 2326673 h 2326673"/>
              <a:gd name="connsiteX1" fmla="*/ 1 w 4677715"/>
              <a:gd name="connsiteY1" fmla="*/ 0 h 2326673"/>
              <a:gd name="connsiteX2" fmla="*/ 3325080 w 4677715"/>
              <a:gd name="connsiteY2" fmla="*/ 0 h 2326673"/>
              <a:gd name="connsiteX3" fmla="*/ 4677715 w 4677715"/>
              <a:gd name="connsiteY3" fmla="*/ 2326673 h 2326673"/>
            </a:gdLst>
            <a:ahLst/>
            <a:cxnLst>
              <a:cxn ang="0">
                <a:pos x="connsiteX0" y="connsiteY0"/>
              </a:cxn>
              <a:cxn ang="0">
                <a:pos x="connsiteX1" y="connsiteY1"/>
              </a:cxn>
              <a:cxn ang="0">
                <a:pos x="connsiteX2" y="connsiteY2"/>
              </a:cxn>
              <a:cxn ang="0">
                <a:pos x="connsiteX3" y="connsiteY3"/>
              </a:cxn>
            </a:cxnLst>
            <a:rect l="l" t="t" r="r" b="b"/>
            <a:pathLst>
              <a:path w="4677715" h="2326673">
                <a:moveTo>
                  <a:pt x="0" y="2326673"/>
                </a:moveTo>
                <a:lnTo>
                  <a:pt x="1" y="0"/>
                </a:lnTo>
                <a:lnTo>
                  <a:pt x="3325080" y="0"/>
                </a:lnTo>
                <a:lnTo>
                  <a:pt x="4677715" y="232667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86290D87-9DE8-4879-BA70-EACBDE2CA147}"/>
              </a:ext>
            </a:extLst>
          </p:cNvPr>
          <p:cNvGrpSpPr/>
          <p:nvPr/>
        </p:nvGrpSpPr>
        <p:grpSpPr>
          <a:xfrm>
            <a:off x="2341420" y="-16403"/>
            <a:ext cx="1759528" cy="1734367"/>
            <a:chOff x="2357637" y="-16403"/>
            <a:chExt cx="1644005" cy="1644976"/>
          </a:xfrm>
        </p:grpSpPr>
        <p:grpSp>
          <p:nvGrpSpPr>
            <p:cNvPr id="11" name="Group 10">
              <a:extLst>
                <a:ext uri="{FF2B5EF4-FFF2-40B4-BE49-F238E27FC236}">
                  <a16:creationId xmlns:a16="http://schemas.microsoft.com/office/drawing/2014/main" id="{0B1573EC-70B9-48A8-A487-F5E8F8BB572B}"/>
                </a:ext>
              </a:extLst>
            </p:cNvPr>
            <p:cNvGrpSpPr/>
            <p:nvPr/>
          </p:nvGrpSpPr>
          <p:grpSpPr>
            <a:xfrm>
              <a:off x="2439550" y="-16403"/>
              <a:ext cx="1461656" cy="1644976"/>
              <a:chOff x="2439550" y="-16403"/>
              <a:chExt cx="1461656" cy="1644976"/>
            </a:xfrm>
          </p:grpSpPr>
          <p:sp>
            <p:nvSpPr>
              <p:cNvPr id="14" name="Hexagon 13">
                <a:extLst>
                  <a:ext uri="{FF2B5EF4-FFF2-40B4-BE49-F238E27FC236}">
                    <a16:creationId xmlns:a16="http://schemas.microsoft.com/office/drawing/2014/main" id="{7011030D-B350-438D-B28B-15233A02013D}"/>
                  </a:ext>
                </a:extLst>
              </p:cNvPr>
              <p:cNvSpPr/>
              <p:nvPr/>
            </p:nvSpPr>
            <p:spPr>
              <a:xfrm rot="5400000">
                <a:off x="2347890" y="75257"/>
                <a:ext cx="1644976" cy="1461656"/>
              </a:xfrm>
              <a:prstGeom prst="hexagon">
                <a:avLst>
                  <a:gd name="adj" fmla="val 29068"/>
                  <a:gd name="vf" fmla="val 115470"/>
                </a:avLst>
              </a:prstGeom>
              <a:solidFill>
                <a:srgbClr val="59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5161C5AB-7ED5-47E7-BF53-46F6A679264D}"/>
                  </a:ext>
                </a:extLst>
              </p:cNvPr>
              <p:cNvSpPr/>
              <p:nvPr/>
            </p:nvSpPr>
            <p:spPr>
              <a:xfrm rot="5400000">
                <a:off x="2736155" y="463522"/>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49915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2" name="TextBox 11">
              <a:extLst>
                <a:ext uri="{FF2B5EF4-FFF2-40B4-BE49-F238E27FC236}">
                  <a16:creationId xmlns:a16="http://schemas.microsoft.com/office/drawing/2014/main" id="{8BA5E9B9-5778-41B2-81E5-1BA396A507DD}"/>
                </a:ext>
              </a:extLst>
            </p:cNvPr>
            <p:cNvSpPr txBox="1"/>
            <p:nvPr/>
          </p:nvSpPr>
          <p:spPr>
            <a:xfrm>
              <a:off x="2697998" y="-845"/>
              <a:ext cx="969818" cy="55874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01</a:t>
              </a:r>
            </a:p>
          </p:txBody>
        </p:sp>
        <p:sp>
          <p:nvSpPr>
            <p:cNvPr id="13" name="TextBox 12">
              <a:extLst>
                <a:ext uri="{FF2B5EF4-FFF2-40B4-BE49-F238E27FC236}">
                  <a16:creationId xmlns:a16="http://schemas.microsoft.com/office/drawing/2014/main" id="{29CA8466-B5D2-4ED0-9A64-47B4449CBE5F}"/>
                </a:ext>
              </a:extLst>
            </p:cNvPr>
            <p:cNvSpPr txBox="1"/>
            <p:nvPr/>
          </p:nvSpPr>
          <p:spPr>
            <a:xfrm>
              <a:off x="2357637" y="565745"/>
              <a:ext cx="1644005" cy="554635"/>
            </a:xfrm>
            <a:prstGeom prst="rect">
              <a:avLst/>
            </a:prstGeom>
            <a:noFill/>
          </p:spPr>
          <p:txBody>
            <a:bodyPr wrap="square" rtlCol="0">
              <a:spAutoFit/>
            </a:bodyPr>
            <a:lstStyle/>
            <a:p>
              <a:pPr algn="ctr"/>
              <a:r>
                <a:rPr lang="en-US" sz="16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PATIENT SCHEDULING </a:t>
              </a:r>
            </a:p>
          </p:txBody>
        </p:sp>
      </p:grpSp>
      <p:grpSp>
        <p:nvGrpSpPr>
          <p:cNvPr id="16" name="Group 15">
            <a:extLst>
              <a:ext uri="{FF2B5EF4-FFF2-40B4-BE49-F238E27FC236}">
                <a16:creationId xmlns:a16="http://schemas.microsoft.com/office/drawing/2014/main" id="{304460CE-509F-44E7-8ACF-5F93141AA0A7}"/>
              </a:ext>
            </a:extLst>
          </p:cNvPr>
          <p:cNvGrpSpPr/>
          <p:nvPr/>
        </p:nvGrpSpPr>
        <p:grpSpPr>
          <a:xfrm>
            <a:off x="1233055" y="1313633"/>
            <a:ext cx="2008911" cy="1803640"/>
            <a:chOff x="1487631" y="1313633"/>
            <a:chExt cx="1757797" cy="1644976"/>
          </a:xfrm>
        </p:grpSpPr>
        <p:grpSp>
          <p:nvGrpSpPr>
            <p:cNvPr id="17" name="Group 16">
              <a:extLst>
                <a:ext uri="{FF2B5EF4-FFF2-40B4-BE49-F238E27FC236}">
                  <a16:creationId xmlns:a16="http://schemas.microsoft.com/office/drawing/2014/main" id="{6D475A33-3F1F-4A3E-8546-2C0B0FD4EDBA}"/>
                </a:ext>
              </a:extLst>
            </p:cNvPr>
            <p:cNvGrpSpPr/>
            <p:nvPr/>
          </p:nvGrpSpPr>
          <p:grpSpPr>
            <a:xfrm>
              <a:off x="1665425" y="1313633"/>
              <a:ext cx="1461656" cy="1644976"/>
              <a:chOff x="1665425" y="1313633"/>
              <a:chExt cx="1461656" cy="1644976"/>
            </a:xfrm>
          </p:grpSpPr>
          <p:sp>
            <p:nvSpPr>
              <p:cNvPr id="20" name="Hexagon 19">
                <a:extLst>
                  <a:ext uri="{FF2B5EF4-FFF2-40B4-BE49-F238E27FC236}">
                    <a16:creationId xmlns:a16="http://schemas.microsoft.com/office/drawing/2014/main" id="{6D23E060-F825-4163-93F5-515E060D456C}"/>
                  </a:ext>
                </a:extLst>
              </p:cNvPr>
              <p:cNvSpPr/>
              <p:nvPr/>
            </p:nvSpPr>
            <p:spPr>
              <a:xfrm rot="5400000">
                <a:off x="1573765" y="1405293"/>
                <a:ext cx="1644976" cy="1461656"/>
              </a:xfrm>
              <a:prstGeom prst="hexagon">
                <a:avLst>
                  <a:gd name="adj" fmla="val 29068"/>
                  <a:gd name="vf" fmla="val 115470"/>
                </a:avLst>
              </a:prstGeom>
              <a:solidFill>
                <a:srgbClr val="DFD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C5C8AB3-A787-479C-9002-D2F4A1B1D3CD}"/>
                  </a:ext>
                </a:extLst>
              </p:cNvPr>
              <p:cNvSpPr/>
              <p:nvPr/>
            </p:nvSpPr>
            <p:spPr>
              <a:xfrm rot="5400000">
                <a:off x="1962030" y="179355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C5BD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8" name="TextBox 17">
              <a:extLst>
                <a:ext uri="{FF2B5EF4-FFF2-40B4-BE49-F238E27FC236}">
                  <a16:creationId xmlns:a16="http://schemas.microsoft.com/office/drawing/2014/main" id="{04929A4D-1413-4146-A096-302F398B6922}"/>
                </a:ext>
              </a:extLst>
            </p:cNvPr>
            <p:cNvSpPr txBox="1"/>
            <p:nvPr/>
          </p:nvSpPr>
          <p:spPr>
            <a:xfrm>
              <a:off x="2053769" y="1340615"/>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02</a:t>
              </a:r>
            </a:p>
          </p:txBody>
        </p:sp>
        <p:sp>
          <p:nvSpPr>
            <p:cNvPr id="19" name="TextBox 18">
              <a:extLst>
                <a:ext uri="{FF2B5EF4-FFF2-40B4-BE49-F238E27FC236}">
                  <a16:creationId xmlns:a16="http://schemas.microsoft.com/office/drawing/2014/main" id="{FCB3BC58-D7AA-42F1-95E9-BA84CF3C9179}"/>
                </a:ext>
              </a:extLst>
            </p:cNvPr>
            <p:cNvSpPr txBox="1"/>
            <p:nvPr/>
          </p:nvSpPr>
          <p:spPr>
            <a:xfrm>
              <a:off x="1487631" y="1754949"/>
              <a:ext cx="1757797" cy="757895"/>
            </a:xfrm>
            <a:prstGeom prst="rect">
              <a:avLst/>
            </a:prstGeom>
            <a:noFill/>
          </p:spPr>
          <p:txBody>
            <a:bodyPr wrap="square" rtlCol="0">
              <a:spAutoFit/>
            </a:bodyPr>
            <a:lstStyle/>
            <a:p>
              <a:pPr algn="ctr"/>
              <a:r>
                <a:rPr lang="en-US" sz="16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Patient Registration and Demographics</a:t>
              </a:r>
            </a:p>
          </p:txBody>
        </p:sp>
      </p:grpSp>
      <p:grpSp>
        <p:nvGrpSpPr>
          <p:cNvPr id="22" name="Group 21">
            <a:extLst>
              <a:ext uri="{FF2B5EF4-FFF2-40B4-BE49-F238E27FC236}">
                <a16:creationId xmlns:a16="http://schemas.microsoft.com/office/drawing/2014/main" id="{C2ED802C-D12E-4EB8-BCE5-500040D5DEB0}"/>
              </a:ext>
            </a:extLst>
          </p:cNvPr>
          <p:cNvGrpSpPr/>
          <p:nvPr/>
        </p:nvGrpSpPr>
        <p:grpSpPr>
          <a:xfrm>
            <a:off x="2468822" y="2643669"/>
            <a:ext cx="1507432" cy="1644976"/>
            <a:chOff x="2468822" y="2643669"/>
            <a:chExt cx="1507432" cy="1644976"/>
          </a:xfrm>
        </p:grpSpPr>
        <p:grpSp>
          <p:nvGrpSpPr>
            <p:cNvPr id="23" name="Group 22">
              <a:extLst>
                <a:ext uri="{FF2B5EF4-FFF2-40B4-BE49-F238E27FC236}">
                  <a16:creationId xmlns:a16="http://schemas.microsoft.com/office/drawing/2014/main" id="{4FFF2BF5-7DCE-48A2-A6A8-D25784BEAD7F}"/>
                </a:ext>
              </a:extLst>
            </p:cNvPr>
            <p:cNvGrpSpPr/>
            <p:nvPr/>
          </p:nvGrpSpPr>
          <p:grpSpPr>
            <a:xfrm>
              <a:off x="2475920" y="2643669"/>
              <a:ext cx="1461656" cy="1644976"/>
              <a:chOff x="2475920" y="2643669"/>
              <a:chExt cx="1461656" cy="1644976"/>
            </a:xfrm>
          </p:grpSpPr>
          <p:sp>
            <p:nvSpPr>
              <p:cNvPr id="26" name="Hexagon 25">
                <a:extLst>
                  <a:ext uri="{FF2B5EF4-FFF2-40B4-BE49-F238E27FC236}">
                    <a16:creationId xmlns:a16="http://schemas.microsoft.com/office/drawing/2014/main" id="{970DCA0A-1A91-418A-9A44-07F0544F1A21}"/>
                  </a:ext>
                </a:extLst>
              </p:cNvPr>
              <p:cNvSpPr/>
              <p:nvPr/>
            </p:nvSpPr>
            <p:spPr>
              <a:xfrm rot="5400000">
                <a:off x="2384260" y="2735329"/>
                <a:ext cx="1644976" cy="1461656"/>
              </a:xfrm>
              <a:prstGeom prst="hexagon">
                <a:avLst>
                  <a:gd name="adj" fmla="val 29068"/>
                  <a:gd name="vf" fmla="val 115470"/>
                </a:avLst>
              </a:prstGeom>
              <a:solidFill>
                <a:srgbClr val="FDC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9FE94867-3515-4C32-8C5A-04B7131F3F3C}"/>
                  </a:ext>
                </a:extLst>
              </p:cNvPr>
              <p:cNvSpPr/>
              <p:nvPr/>
            </p:nvSpPr>
            <p:spPr>
              <a:xfrm rot="5400000">
                <a:off x="2772525" y="3123593"/>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FDB90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4" name="TextBox 23">
              <a:extLst>
                <a:ext uri="{FF2B5EF4-FFF2-40B4-BE49-F238E27FC236}">
                  <a16:creationId xmlns:a16="http://schemas.microsoft.com/office/drawing/2014/main" id="{059FFF33-85AA-442D-B076-45B29FE832B9}"/>
                </a:ext>
              </a:extLst>
            </p:cNvPr>
            <p:cNvSpPr txBox="1"/>
            <p:nvPr/>
          </p:nvSpPr>
          <p:spPr>
            <a:xfrm>
              <a:off x="2871849" y="2666106"/>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03</a:t>
              </a:r>
            </a:p>
          </p:txBody>
        </p:sp>
        <p:sp>
          <p:nvSpPr>
            <p:cNvPr id="25" name="TextBox 24">
              <a:extLst>
                <a:ext uri="{FF2B5EF4-FFF2-40B4-BE49-F238E27FC236}">
                  <a16:creationId xmlns:a16="http://schemas.microsoft.com/office/drawing/2014/main" id="{83D3E5CB-A3D0-40B3-AEC1-1BA6A31B24F2}"/>
                </a:ext>
              </a:extLst>
            </p:cNvPr>
            <p:cNvSpPr txBox="1"/>
            <p:nvPr/>
          </p:nvSpPr>
          <p:spPr>
            <a:xfrm>
              <a:off x="2468822" y="3252633"/>
              <a:ext cx="1507432" cy="369332"/>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Encounter</a:t>
              </a:r>
              <a:endParaRPr lang="en-US" sz="16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grpSp>
      <p:grpSp>
        <p:nvGrpSpPr>
          <p:cNvPr id="28" name="Group 27">
            <a:extLst>
              <a:ext uri="{FF2B5EF4-FFF2-40B4-BE49-F238E27FC236}">
                <a16:creationId xmlns:a16="http://schemas.microsoft.com/office/drawing/2014/main" id="{D0D55D38-E03A-40C0-AECC-B3B02DB611DC}"/>
              </a:ext>
            </a:extLst>
          </p:cNvPr>
          <p:cNvGrpSpPr/>
          <p:nvPr/>
        </p:nvGrpSpPr>
        <p:grpSpPr>
          <a:xfrm>
            <a:off x="3865419" y="2643669"/>
            <a:ext cx="1828800" cy="1644976"/>
            <a:chOff x="3865419" y="2643669"/>
            <a:chExt cx="1828800" cy="1644976"/>
          </a:xfrm>
        </p:grpSpPr>
        <p:grpSp>
          <p:nvGrpSpPr>
            <p:cNvPr id="29" name="Group 28">
              <a:extLst>
                <a:ext uri="{FF2B5EF4-FFF2-40B4-BE49-F238E27FC236}">
                  <a16:creationId xmlns:a16="http://schemas.microsoft.com/office/drawing/2014/main" id="{879F2CF5-269B-46D1-9149-8EBC3B2508B9}"/>
                </a:ext>
              </a:extLst>
            </p:cNvPr>
            <p:cNvGrpSpPr/>
            <p:nvPr/>
          </p:nvGrpSpPr>
          <p:grpSpPr>
            <a:xfrm>
              <a:off x="4058803" y="2643669"/>
              <a:ext cx="1461657" cy="1644976"/>
              <a:chOff x="4058803" y="2643669"/>
              <a:chExt cx="1461657" cy="1644976"/>
            </a:xfrm>
          </p:grpSpPr>
          <p:sp>
            <p:nvSpPr>
              <p:cNvPr id="32" name="Hexagon 31">
                <a:extLst>
                  <a:ext uri="{FF2B5EF4-FFF2-40B4-BE49-F238E27FC236}">
                    <a16:creationId xmlns:a16="http://schemas.microsoft.com/office/drawing/2014/main" id="{1CC51A66-708E-4619-A46C-1BCF5ADCB91D}"/>
                  </a:ext>
                </a:extLst>
              </p:cNvPr>
              <p:cNvSpPr/>
              <p:nvPr/>
            </p:nvSpPr>
            <p:spPr>
              <a:xfrm rot="5400000">
                <a:off x="3967144" y="2735329"/>
                <a:ext cx="1644976" cy="1461656"/>
              </a:xfrm>
              <a:prstGeom prst="hexagon">
                <a:avLst>
                  <a:gd name="adj" fmla="val 29068"/>
                  <a:gd name="vf" fmla="val 115470"/>
                </a:avLst>
              </a:prstGeom>
              <a:solidFill>
                <a:srgbClr val="ED3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7B7875B9-3715-474B-8E19-868FFBE467B5}"/>
                  </a:ext>
                </a:extLst>
              </p:cNvPr>
              <p:cNvSpPr/>
              <p:nvPr/>
            </p:nvSpPr>
            <p:spPr>
              <a:xfrm rot="5400000">
                <a:off x="4355408" y="3123592"/>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F8733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0" name="TextBox 29">
              <a:extLst>
                <a:ext uri="{FF2B5EF4-FFF2-40B4-BE49-F238E27FC236}">
                  <a16:creationId xmlns:a16="http://schemas.microsoft.com/office/drawing/2014/main" id="{A8A7F166-D6EE-4073-8E38-894E112BFEE6}"/>
                </a:ext>
              </a:extLst>
            </p:cNvPr>
            <p:cNvSpPr txBox="1"/>
            <p:nvPr/>
          </p:nvSpPr>
          <p:spPr>
            <a:xfrm>
              <a:off x="4428093" y="2733828"/>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04</a:t>
              </a:r>
            </a:p>
          </p:txBody>
        </p:sp>
        <p:sp>
          <p:nvSpPr>
            <p:cNvPr id="31" name="TextBox 30">
              <a:extLst>
                <a:ext uri="{FF2B5EF4-FFF2-40B4-BE49-F238E27FC236}">
                  <a16:creationId xmlns:a16="http://schemas.microsoft.com/office/drawing/2014/main" id="{9D76CE37-2D86-490F-8DA6-83B525BEACA4}"/>
                </a:ext>
              </a:extLst>
            </p:cNvPr>
            <p:cNvSpPr txBox="1"/>
            <p:nvPr/>
          </p:nvSpPr>
          <p:spPr>
            <a:xfrm>
              <a:off x="3865419" y="3306553"/>
              <a:ext cx="1828800"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Medical Coding</a:t>
              </a:r>
            </a:p>
          </p:txBody>
        </p:sp>
      </p:grpSp>
      <p:grpSp>
        <p:nvGrpSpPr>
          <p:cNvPr id="34" name="Group 33">
            <a:extLst>
              <a:ext uri="{FF2B5EF4-FFF2-40B4-BE49-F238E27FC236}">
                <a16:creationId xmlns:a16="http://schemas.microsoft.com/office/drawing/2014/main" id="{B8E8E156-F41D-4EEF-AC63-08888CCF8A00}"/>
              </a:ext>
            </a:extLst>
          </p:cNvPr>
          <p:cNvGrpSpPr/>
          <p:nvPr/>
        </p:nvGrpSpPr>
        <p:grpSpPr>
          <a:xfrm>
            <a:off x="4752109" y="1313633"/>
            <a:ext cx="1634836" cy="1644976"/>
            <a:chOff x="4752109" y="1313633"/>
            <a:chExt cx="1634836" cy="1644976"/>
          </a:xfrm>
        </p:grpSpPr>
        <p:grpSp>
          <p:nvGrpSpPr>
            <p:cNvPr id="35" name="Group 34">
              <a:extLst>
                <a:ext uri="{FF2B5EF4-FFF2-40B4-BE49-F238E27FC236}">
                  <a16:creationId xmlns:a16="http://schemas.microsoft.com/office/drawing/2014/main" id="{9891019D-3515-460E-B78A-740B8B4807DB}"/>
                </a:ext>
              </a:extLst>
            </p:cNvPr>
            <p:cNvGrpSpPr/>
            <p:nvPr/>
          </p:nvGrpSpPr>
          <p:grpSpPr>
            <a:xfrm>
              <a:off x="4849820" y="1313633"/>
              <a:ext cx="1462082" cy="1644976"/>
              <a:chOff x="4849820" y="1313633"/>
              <a:chExt cx="1462082" cy="1644976"/>
            </a:xfrm>
          </p:grpSpPr>
          <p:sp>
            <p:nvSpPr>
              <p:cNvPr id="38" name="Hexagon 37">
                <a:extLst>
                  <a:ext uri="{FF2B5EF4-FFF2-40B4-BE49-F238E27FC236}">
                    <a16:creationId xmlns:a16="http://schemas.microsoft.com/office/drawing/2014/main" id="{FE3672F5-643B-4A31-B428-A58CD7F61A0F}"/>
                  </a:ext>
                </a:extLst>
              </p:cNvPr>
              <p:cNvSpPr/>
              <p:nvPr/>
            </p:nvSpPr>
            <p:spPr>
              <a:xfrm rot="5400000">
                <a:off x="4758586" y="1405293"/>
                <a:ext cx="1644976" cy="1461656"/>
              </a:xfrm>
              <a:prstGeom prst="hexagon">
                <a:avLst>
                  <a:gd name="adj" fmla="val 29068"/>
                  <a:gd name="vf" fmla="val 115470"/>
                </a:avLst>
              </a:prstGeom>
              <a:solidFill>
                <a:srgbClr val="DD1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9A66A0FC-2AD2-434F-AB27-315E1C2B1976}"/>
                  </a:ext>
                </a:extLst>
              </p:cNvPr>
              <p:cNvSpPr/>
              <p:nvPr/>
            </p:nvSpPr>
            <p:spPr>
              <a:xfrm rot="5400000">
                <a:off x="5146425" y="179355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E747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6" name="TextBox 35">
              <a:extLst>
                <a:ext uri="{FF2B5EF4-FFF2-40B4-BE49-F238E27FC236}">
                  <a16:creationId xmlns:a16="http://schemas.microsoft.com/office/drawing/2014/main" id="{B685B383-2351-49B9-96CC-A9702E2FA231}"/>
                </a:ext>
              </a:extLst>
            </p:cNvPr>
            <p:cNvSpPr txBox="1"/>
            <p:nvPr/>
          </p:nvSpPr>
          <p:spPr>
            <a:xfrm>
              <a:off x="5225296" y="1427640"/>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05</a:t>
              </a:r>
            </a:p>
          </p:txBody>
        </p:sp>
        <p:sp>
          <p:nvSpPr>
            <p:cNvPr id="37" name="TextBox 36">
              <a:extLst>
                <a:ext uri="{FF2B5EF4-FFF2-40B4-BE49-F238E27FC236}">
                  <a16:creationId xmlns:a16="http://schemas.microsoft.com/office/drawing/2014/main" id="{20576BAC-D78C-4E0C-BD6F-A4476C6E6396}"/>
                </a:ext>
              </a:extLst>
            </p:cNvPr>
            <p:cNvSpPr txBox="1"/>
            <p:nvPr/>
          </p:nvSpPr>
          <p:spPr>
            <a:xfrm>
              <a:off x="4752109" y="1944773"/>
              <a:ext cx="1634836"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Claim Submission</a:t>
              </a:r>
            </a:p>
          </p:txBody>
        </p:sp>
      </p:grpSp>
      <p:grpSp>
        <p:nvGrpSpPr>
          <p:cNvPr id="40" name="Group 39">
            <a:extLst>
              <a:ext uri="{FF2B5EF4-FFF2-40B4-BE49-F238E27FC236}">
                <a16:creationId xmlns:a16="http://schemas.microsoft.com/office/drawing/2014/main" id="{364BE56A-2B9A-4D88-8B7F-8ACD4A238397}"/>
              </a:ext>
            </a:extLst>
          </p:cNvPr>
          <p:cNvGrpSpPr/>
          <p:nvPr/>
        </p:nvGrpSpPr>
        <p:grpSpPr>
          <a:xfrm>
            <a:off x="6422317" y="1313633"/>
            <a:ext cx="1462508" cy="1644976"/>
            <a:chOff x="6422317" y="1313633"/>
            <a:chExt cx="1462508" cy="1644976"/>
          </a:xfrm>
        </p:grpSpPr>
        <p:grpSp>
          <p:nvGrpSpPr>
            <p:cNvPr id="41" name="Group 40">
              <a:extLst>
                <a:ext uri="{FF2B5EF4-FFF2-40B4-BE49-F238E27FC236}">
                  <a16:creationId xmlns:a16="http://schemas.microsoft.com/office/drawing/2014/main" id="{E657B717-EAA5-440D-BB17-8F2B4EA6A784}"/>
                </a:ext>
              </a:extLst>
            </p:cNvPr>
            <p:cNvGrpSpPr/>
            <p:nvPr/>
          </p:nvGrpSpPr>
          <p:grpSpPr>
            <a:xfrm>
              <a:off x="6422317" y="1313633"/>
              <a:ext cx="1462508" cy="1644976"/>
              <a:chOff x="6422317" y="1313633"/>
              <a:chExt cx="1462508" cy="1644976"/>
            </a:xfrm>
          </p:grpSpPr>
          <p:sp>
            <p:nvSpPr>
              <p:cNvPr id="44" name="Hexagon 43">
                <a:extLst>
                  <a:ext uri="{FF2B5EF4-FFF2-40B4-BE49-F238E27FC236}">
                    <a16:creationId xmlns:a16="http://schemas.microsoft.com/office/drawing/2014/main" id="{11E89663-2280-41EB-A09E-46B798D9D458}"/>
                  </a:ext>
                </a:extLst>
              </p:cNvPr>
              <p:cNvSpPr/>
              <p:nvPr/>
            </p:nvSpPr>
            <p:spPr>
              <a:xfrm rot="5400000">
                <a:off x="6331509" y="1405293"/>
                <a:ext cx="1644976" cy="1461656"/>
              </a:xfrm>
              <a:prstGeom prst="hexagon">
                <a:avLst>
                  <a:gd name="adj" fmla="val 29068"/>
                  <a:gd name="vf" fmla="val 115470"/>
                </a:avLst>
              </a:prstGeom>
              <a:solidFill>
                <a:srgbClr val="B37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94B03669-A11E-4E19-8F47-4F4E0FC8E3C1}"/>
                  </a:ext>
                </a:extLst>
              </p:cNvPr>
              <p:cNvSpPr/>
              <p:nvPr/>
            </p:nvSpPr>
            <p:spPr>
              <a:xfrm rot="5400000">
                <a:off x="6718922" y="179355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9E4D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2" name="TextBox 41">
              <a:extLst>
                <a:ext uri="{FF2B5EF4-FFF2-40B4-BE49-F238E27FC236}">
                  <a16:creationId xmlns:a16="http://schemas.microsoft.com/office/drawing/2014/main" id="{A875684F-10FC-4E64-8F3E-C7FAE24C6381}"/>
                </a:ext>
              </a:extLst>
            </p:cNvPr>
            <p:cNvSpPr txBox="1"/>
            <p:nvPr/>
          </p:nvSpPr>
          <p:spPr>
            <a:xfrm>
              <a:off x="6819743" y="1413786"/>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06</a:t>
              </a:r>
            </a:p>
          </p:txBody>
        </p:sp>
        <p:sp>
          <p:nvSpPr>
            <p:cNvPr id="43" name="TextBox 42">
              <a:extLst>
                <a:ext uri="{FF2B5EF4-FFF2-40B4-BE49-F238E27FC236}">
                  <a16:creationId xmlns:a16="http://schemas.microsoft.com/office/drawing/2014/main" id="{1D848C61-E40E-41DE-B72A-D74475BB2F34}"/>
                </a:ext>
              </a:extLst>
            </p:cNvPr>
            <p:cNvSpPr txBox="1"/>
            <p:nvPr/>
          </p:nvSpPr>
          <p:spPr>
            <a:xfrm>
              <a:off x="6523427" y="1925782"/>
              <a:ext cx="1332100"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Payment Posting </a:t>
              </a:r>
            </a:p>
          </p:txBody>
        </p:sp>
      </p:grpSp>
      <p:grpSp>
        <p:nvGrpSpPr>
          <p:cNvPr id="46" name="Group 45">
            <a:extLst>
              <a:ext uri="{FF2B5EF4-FFF2-40B4-BE49-F238E27FC236}">
                <a16:creationId xmlns:a16="http://schemas.microsoft.com/office/drawing/2014/main" id="{F3FA406E-D283-45A2-8403-49E6CBA1319C}"/>
              </a:ext>
            </a:extLst>
          </p:cNvPr>
          <p:cNvGrpSpPr/>
          <p:nvPr/>
        </p:nvGrpSpPr>
        <p:grpSpPr>
          <a:xfrm>
            <a:off x="7223719" y="2643668"/>
            <a:ext cx="1461656" cy="1644976"/>
            <a:chOff x="7223719" y="2643668"/>
            <a:chExt cx="1461656" cy="1644976"/>
          </a:xfrm>
        </p:grpSpPr>
        <p:grpSp>
          <p:nvGrpSpPr>
            <p:cNvPr id="47" name="Group 46">
              <a:extLst>
                <a:ext uri="{FF2B5EF4-FFF2-40B4-BE49-F238E27FC236}">
                  <a16:creationId xmlns:a16="http://schemas.microsoft.com/office/drawing/2014/main" id="{AD3C61D1-63CD-4568-A57E-A10AE7533E84}"/>
                </a:ext>
              </a:extLst>
            </p:cNvPr>
            <p:cNvGrpSpPr/>
            <p:nvPr/>
          </p:nvGrpSpPr>
          <p:grpSpPr>
            <a:xfrm>
              <a:off x="7223719" y="2643668"/>
              <a:ext cx="1461656" cy="1644976"/>
              <a:chOff x="7223719" y="2643668"/>
              <a:chExt cx="1461656" cy="1644976"/>
            </a:xfrm>
          </p:grpSpPr>
          <p:sp>
            <p:nvSpPr>
              <p:cNvPr id="50" name="Hexagon 49">
                <a:extLst>
                  <a:ext uri="{FF2B5EF4-FFF2-40B4-BE49-F238E27FC236}">
                    <a16:creationId xmlns:a16="http://schemas.microsoft.com/office/drawing/2014/main" id="{BBB9AE61-C79E-480A-8308-5340825E7408}"/>
                  </a:ext>
                </a:extLst>
              </p:cNvPr>
              <p:cNvSpPr/>
              <p:nvPr/>
            </p:nvSpPr>
            <p:spPr>
              <a:xfrm rot="5400000">
                <a:off x="7132059" y="2735328"/>
                <a:ext cx="1644976" cy="1461656"/>
              </a:xfrm>
              <a:prstGeom prst="hexagon">
                <a:avLst>
                  <a:gd name="adj" fmla="val 29068"/>
                  <a:gd name="vf" fmla="val 115470"/>
                </a:avLst>
              </a:prstGeom>
              <a:solidFill>
                <a:srgbClr val="07E3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C2EE2993-5F35-476E-B56A-56376ED1BB2B}"/>
                  </a:ext>
                </a:extLst>
              </p:cNvPr>
              <p:cNvSpPr/>
              <p:nvPr/>
            </p:nvSpPr>
            <p:spPr>
              <a:xfrm rot="5400000">
                <a:off x="7520324" y="311128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06BE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8" name="TextBox 47">
              <a:extLst>
                <a:ext uri="{FF2B5EF4-FFF2-40B4-BE49-F238E27FC236}">
                  <a16:creationId xmlns:a16="http://schemas.microsoft.com/office/drawing/2014/main" id="{2F15EB65-9617-46BA-883A-1CF9E95A46FC}"/>
                </a:ext>
              </a:extLst>
            </p:cNvPr>
            <p:cNvSpPr txBox="1"/>
            <p:nvPr/>
          </p:nvSpPr>
          <p:spPr>
            <a:xfrm>
              <a:off x="7598223" y="2692265"/>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07</a:t>
              </a:r>
            </a:p>
          </p:txBody>
        </p:sp>
        <p:sp>
          <p:nvSpPr>
            <p:cNvPr id="49" name="TextBox 48">
              <a:extLst>
                <a:ext uri="{FF2B5EF4-FFF2-40B4-BE49-F238E27FC236}">
                  <a16:creationId xmlns:a16="http://schemas.microsoft.com/office/drawing/2014/main" id="{2CFDDB9A-D687-4DC4-B865-43A1ABF0696F}"/>
                </a:ext>
              </a:extLst>
            </p:cNvPr>
            <p:cNvSpPr txBox="1"/>
            <p:nvPr/>
          </p:nvSpPr>
          <p:spPr>
            <a:xfrm>
              <a:off x="7300317" y="3189818"/>
              <a:ext cx="1317210"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AR-Follow-up</a:t>
              </a:r>
            </a:p>
          </p:txBody>
        </p:sp>
      </p:grpSp>
      <p:grpSp>
        <p:nvGrpSpPr>
          <p:cNvPr id="52" name="Group 51">
            <a:extLst>
              <a:ext uri="{FF2B5EF4-FFF2-40B4-BE49-F238E27FC236}">
                <a16:creationId xmlns:a16="http://schemas.microsoft.com/office/drawing/2014/main" id="{3ECCE049-F9F0-4913-A2FF-8D13B1B5A3A8}"/>
              </a:ext>
            </a:extLst>
          </p:cNvPr>
          <p:cNvGrpSpPr/>
          <p:nvPr/>
        </p:nvGrpSpPr>
        <p:grpSpPr>
          <a:xfrm>
            <a:off x="6410652" y="3973703"/>
            <a:ext cx="1461656" cy="1644976"/>
            <a:chOff x="6410652" y="3973703"/>
            <a:chExt cx="1461656" cy="1644976"/>
          </a:xfrm>
          <a:solidFill>
            <a:srgbClr val="00B050"/>
          </a:solidFill>
        </p:grpSpPr>
        <p:grpSp>
          <p:nvGrpSpPr>
            <p:cNvPr id="53" name="Group 52">
              <a:extLst>
                <a:ext uri="{FF2B5EF4-FFF2-40B4-BE49-F238E27FC236}">
                  <a16:creationId xmlns:a16="http://schemas.microsoft.com/office/drawing/2014/main" id="{AA94583E-03B6-4D3F-BFC3-06453D48AE4B}"/>
                </a:ext>
              </a:extLst>
            </p:cNvPr>
            <p:cNvGrpSpPr/>
            <p:nvPr/>
          </p:nvGrpSpPr>
          <p:grpSpPr>
            <a:xfrm>
              <a:off x="6410652" y="3973703"/>
              <a:ext cx="1461656" cy="1644976"/>
              <a:chOff x="6410652" y="3973703"/>
              <a:chExt cx="1461656" cy="1644976"/>
            </a:xfrm>
            <a:grpFill/>
          </p:grpSpPr>
          <p:sp>
            <p:nvSpPr>
              <p:cNvPr id="56" name="Hexagon 55">
                <a:extLst>
                  <a:ext uri="{FF2B5EF4-FFF2-40B4-BE49-F238E27FC236}">
                    <a16:creationId xmlns:a16="http://schemas.microsoft.com/office/drawing/2014/main" id="{B22FCEEA-5DA3-4E03-AF95-99318627151C}"/>
                  </a:ext>
                </a:extLst>
              </p:cNvPr>
              <p:cNvSpPr/>
              <p:nvPr/>
            </p:nvSpPr>
            <p:spPr>
              <a:xfrm rot="5400000">
                <a:off x="6318992" y="4065363"/>
                <a:ext cx="1644976" cy="1461656"/>
              </a:xfrm>
              <a:prstGeom prst="hexagon">
                <a:avLst>
                  <a:gd name="adj" fmla="val 29068"/>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8D33FDA-6597-4068-87EA-B30BC8EEFDAE}"/>
                  </a:ext>
                </a:extLst>
              </p:cNvPr>
              <p:cNvSpPr/>
              <p:nvPr/>
            </p:nvSpPr>
            <p:spPr>
              <a:xfrm rot="5400000">
                <a:off x="6707257" y="4453380"/>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4" name="TextBox 53">
              <a:extLst>
                <a:ext uri="{FF2B5EF4-FFF2-40B4-BE49-F238E27FC236}">
                  <a16:creationId xmlns:a16="http://schemas.microsoft.com/office/drawing/2014/main" id="{5D8C52FC-95F4-4BE3-B61A-102A7E4BCD3B}"/>
                </a:ext>
              </a:extLst>
            </p:cNvPr>
            <p:cNvSpPr txBox="1"/>
            <p:nvPr/>
          </p:nvSpPr>
          <p:spPr>
            <a:xfrm>
              <a:off x="6819744" y="4174453"/>
              <a:ext cx="667657" cy="523220"/>
            </a:xfrm>
            <a:prstGeom prst="rect">
              <a:avLst/>
            </a:prstGeom>
            <a:grp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08</a:t>
              </a:r>
            </a:p>
          </p:txBody>
        </p:sp>
        <p:sp>
          <p:nvSpPr>
            <p:cNvPr id="55" name="TextBox 54">
              <a:extLst>
                <a:ext uri="{FF2B5EF4-FFF2-40B4-BE49-F238E27FC236}">
                  <a16:creationId xmlns:a16="http://schemas.microsoft.com/office/drawing/2014/main" id="{D716CDAB-9C83-4AE9-8AAF-792D0B8C6BA3}"/>
                </a:ext>
              </a:extLst>
            </p:cNvPr>
            <p:cNvSpPr txBox="1"/>
            <p:nvPr/>
          </p:nvSpPr>
          <p:spPr>
            <a:xfrm>
              <a:off x="6536838" y="4578855"/>
              <a:ext cx="1125270" cy="646331"/>
            </a:xfrm>
            <a:prstGeom prst="rect">
              <a:avLst/>
            </a:prstGeom>
            <a:grp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Patient Billing </a:t>
              </a:r>
            </a:p>
          </p:txBody>
        </p:sp>
      </p:grpSp>
      <p:grpSp>
        <p:nvGrpSpPr>
          <p:cNvPr id="58" name="Group 57">
            <a:extLst>
              <a:ext uri="{FF2B5EF4-FFF2-40B4-BE49-F238E27FC236}">
                <a16:creationId xmlns:a16="http://schemas.microsoft.com/office/drawing/2014/main" id="{14E9BCCC-0A5D-40BE-8335-F797AC06F4EB}"/>
              </a:ext>
            </a:extLst>
          </p:cNvPr>
          <p:cNvGrpSpPr/>
          <p:nvPr/>
        </p:nvGrpSpPr>
        <p:grpSpPr>
          <a:xfrm>
            <a:off x="7051964" y="5303738"/>
            <a:ext cx="1620981" cy="1644976"/>
            <a:chOff x="7051964" y="5303738"/>
            <a:chExt cx="1620981" cy="1644976"/>
          </a:xfrm>
        </p:grpSpPr>
        <p:grpSp>
          <p:nvGrpSpPr>
            <p:cNvPr id="59" name="Group 58">
              <a:extLst>
                <a:ext uri="{FF2B5EF4-FFF2-40B4-BE49-F238E27FC236}">
                  <a16:creationId xmlns:a16="http://schemas.microsoft.com/office/drawing/2014/main" id="{622297B7-7378-4A3C-A971-2AEB588D6E2C}"/>
                </a:ext>
              </a:extLst>
            </p:cNvPr>
            <p:cNvGrpSpPr/>
            <p:nvPr/>
          </p:nvGrpSpPr>
          <p:grpSpPr>
            <a:xfrm>
              <a:off x="7182600" y="5303738"/>
              <a:ext cx="1461656" cy="1644976"/>
              <a:chOff x="7182600" y="5303738"/>
              <a:chExt cx="1461656" cy="1644976"/>
            </a:xfrm>
          </p:grpSpPr>
          <p:sp>
            <p:nvSpPr>
              <p:cNvPr id="62" name="Hexagon 61">
                <a:extLst>
                  <a:ext uri="{FF2B5EF4-FFF2-40B4-BE49-F238E27FC236}">
                    <a16:creationId xmlns:a16="http://schemas.microsoft.com/office/drawing/2014/main" id="{D0D15112-1A44-4E09-A94A-54F4A43964AD}"/>
                  </a:ext>
                </a:extLst>
              </p:cNvPr>
              <p:cNvSpPr/>
              <p:nvPr/>
            </p:nvSpPr>
            <p:spPr>
              <a:xfrm rot="5400000">
                <a:off x="7090940" y="5395398"/>
                <a:ext cx="1644976" cy="1461656"/>
              </a:xfrm>
              <a:prstGeom prst="hexagon">
                <a:avLst>
                  <a:gd name="adj" fmla="val 29068"/>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9E5AC6E5-61B2-486C-82D2-D02E82D8FC53}"/>
                  </a:ext>
                </a:extLst>
              </p:cNvPr>
              <p:cNvSpPr/>
              <p:nvPr/>
            </p:nvSpPr>
            <p:spPr>
              <a:xfrm rot="5400000">
                <a:off x="7479205" y="5783166"/>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0" name="TextBox 59">
              <a:extLst>
                <a:ext uri="{FF2B5EF4-FFF2-40B4-BE49-F238E27FC236}">
                  <a16:creationId xmlns:a16="http://schemas.microsoft.com/office/drawing/2014/main" id="{BE40338F-DC4B-4F5A-94BE-368F601E8AC3}"/>
                </a:ext>
              </a:extLst>
            </p:cNvPr>
            <p:cNvSpPr txBox="1"/>
            <p:nvPr/>
          </p:nvSpPr>
          <p:spPr>
            <a:xfrm>
              <a:off x="7566188" y="5381187"/>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09</a:t>
              </a:r>
            </a:p>
          </p:txBody>
        </p:sp>
        <p:sp>
          <p:nvSpPr>
            <p:cNvPr id="61" name="TextBox 60">
              <a:extLst>
                <a:ext uri="{FF2B5EF4-FFF2-40B4-BE49-F238E27FC236}">
                  <a16:creationId xmlns:a16="http://schemas.microsoft.com/office/drawing/2014/main" id="{06661FA9-9B81-49EB-BA44-0E0C296951CC}"/>
                </a:ext>
              </a:extLst>
            </p:cNvPr>
            <p:cNvSpPr txBox="1"/>
            <p:nvPr/>
          </p:nvSpPr>
          <p:spPr>
            <a:xfrm>
              <a:off x="7051964" y="5827888"/>
              <a:ext cx="1620981"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Compliance And Audit </a:t>
              </a:r>
            </a:p>
          </p:txBody>
        </p:sp>
      </p:grpSp>
      <p:sp>
        <p:nvSpPr>
          <p:cNvPr id="64" name="TextBox 63">
            <a:extLst>
              <a:ext uri="{FF2B5EF4-FFF2-40B4-BE49-F238E27FC236}">
                <a16:creationId xmlns:a16="http://schemas.microsoft.com/office/drawing/2014/main" id="{CE525E70-7E66-4C22-B07E-69F2F77F16E9}"/>
              </a:ext>
            </a:extLst>
          </p:cNvPr>
          <p:cNvSpPr txBox="1"/>
          <p:nvPr/>
        </p:nvSpPr>
        <p:spPr>
          <a:xfrm>
            <a:off x="10681855" y="221672"/>
            <a:ext cx="942109" cy="6152687"/>
          </a:xfrm>
          <a:prstGeom prst="rect">
            <a:avLst/>
          </a:prstGeom>
          <a:solidFill>
            <a:srgbClr val="002060"/>
          </a:solidFill>
          <a:ln>
            <a:noFill/>
          </a:ln>
          <a:effectLst>
            <a:glow rad="228600">
              <a:schemeClr val="accent5">
                <a:satMod val="175000"/>
                <a:alpha val="40000"/>
              </a:schemeClr>
            </a:glow>
            <a:outerShdw blurRad="184150" dist="241300" dir="11520000" sx="110000" sy="110000" algn="ctr">
              <a:srgbClr val="000000">
                <a:alpha val="18000"/>
              </a:srgbClr>
            </a:outerShdw>
          </a:effectLst>
          <a:scene3d>
            <a:camera prst="obliqueBottomRight"/>
            <a:lightRig rig="flood" dir="t">
              <a:rot lat="0" lon="0" rev="13800000"/>
            </a:lightRig>
          </a:scene3d>
          <a:sp3d extrusionH="107950" prstMaterial="plastic">
            <a:bevelT w="82550" h="63500" prst="divot"/>
            <a:bevelB/>
          </a:sp3d>
        </p:spPr>
        <p:txBody>
          <a:bodyPr wrap="square" rtlCol="0">
            <a:spAutoFit/>
          </a:bodyPr>
          <a:lstStyle/>
          <a:p>
            <a:r>
              <a:rPr lang="en-US" sz="4400" b="1" dirty="0">
                <a:solidFill>
                  <a:srgbClr val="00B050"/>
                </a:solidFill>
              </a:rPr>
              <a:t>R</a:t>
            </a:r>
          </a:p>
          <a:p>
            <a:r>
              <a:rPr lang="en-US" sz="4400" b="1" dirty="0">
                <a:solidFill>
                  <a:srgbClr val="CCCC00"/>
                </a:solidFill>
              </a:rPr>
              <a:t>C</a:t>
            </a:r>
          </a:p>
          <a:p>
            <a:r>
              <a:rPr lang="en-US" sz="4400" b="1" dirty="0">
                <a:solidFill>
                  <a:srgbClr val="E2AC00"/>
                </a:solidFill>
              </a:rPr>
              <a:t>M</a:t>
            </a:r>
          </a:p>
          <a:p>
            <a:endParaRPr lang="en-US" sz="4400" b="1" dirty="0"/>
          </a:p>
          <a:p>
            <a:r>
              <a:rPr lang="en-US" sz="4400" b="1" dirty="0">
                <a:solidFill>
                  <a:srgbClr val="C00000"/>
                </a:solidFill>
              </a:rPr>
              <a:t>C</a:t>
            </a:r>
          </a:p>
          <a:p>
            <a:r>
              <a:rPr lang="en-US" sz="4400" b="1" dirty="0">
                <a:solidFill>
                  <a:srgbClr val="DD1D9A"/>
                </a:solidFill>
              </a:rPr>
              <a:t>Y</a:t>
            </a:r>
          </a:p>
          <a:p>
            <a:r>
              <a:rPr lang="en-US" sz="4400" b="1" dirty="0">
                <a:solidFill>
                  <a:srgbClr val="7030A0"/>
                </a:solidFill>
              </a:rPr>
              <a:t>C</a:t>
            </a:r>
          </a:p>
          <a:p>
            <a:r>
              <a:rPr lang="en-US" sz="4400" b="1" dirty="0">
                <a:solidFill>
                  <a:srgbClr val="07E3D8"/>
                </a:solidFill>
              </a:rPr>
              <a:t>L</a:t>
            </a:r>
          </a:p>
          <a:p>
            <a:r>
              <a:rPr lang="en-US" sz="4400" b="1" dirty="0">
                <a:solidFill>
                  <a:srgbClr val="1930DD"/>
                </a:solidFill>
              </a:rPr>
              <a:t>E</a:t>
            </a:r>
          </a:p>
        </p:txBody>
      </p:sp>
    </p:spTree>
    <p:extLst>
      <p:ext uri="{BB962C8B-B14F-4D97-AF65-F5344CB8AC3E}">
        <p14:creationId xmlns:p14="http://schemas.microsoft.com/office/powerpoint/2010/main" val="19603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 fill="hold"/>
                                        <p:tgtEl>
                                          <p:spTgt spid="10"/>
                                        </p:tgtEl>
                                        <p:attrNameLst>
                                          <p:attrName>ppt_w</p:attrName>
                                        </p:attrNameLst>
                                      </p:cBhvr>
                                      <p:tavLst>
                                        <p:tav tm="0">
                                          <p:val>
                                            <p:fltVal val="0"/>
                                          </p:val>
                                        </p:tav>
                                        <p:tav tm="100000">
                                          <p:val>
                                            <p:strVal val="#ppt_w"/>
                                          </p:val>
                                        </p:tav>
                                      </p:tavLst>
                                    </p:anim>
                                    <p:anim calcmode="lin" valueType="num">
                                      <p:cBhvr>
                                        <p:cTn id="8" dur="2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200"/>
                            </p:stCondLst>
                            <p:childTnLst>
                              <p:par>
                                <p:cTn id="10" presetID="2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00" fill="hold"/>
                                        <p:tgtEl>
                                          <p:spTgt spid="16"/>
                                        </p:tgtEl>
                                        <p:attrNameLst>
                                          <p:attrName>ppt_w</p:attrName>
                                        </p:attrNameLst>
                                      </p:cBhvr>
                                      <p:tavLst>
                                        <p:tav tm="0">
                                          <p:val>
                                            <p:fltVal val="0"/>
                                          </p:val>
                                        </p:tav>
                                        <p:tav tm="100000">
                                          <p:val>
                                            <p:strVal val="#ppt_w"/>
                                          </p:val>
                                        </p:tav>
                                      </p:tavLst>
                                    </p:anim>
                                    <p:anim calcmode="lin" valueType="num">
                                      <p:cBhvr>
                                        <p:cTn id="13" dur="200" fill="hold"/>
                                        <p:tgtEl>
                                          <p:spTgt spid="16"/>
                                        </p:tgtEl>
                                        <p:attrNameLst>
                                          <p:attrName>ppt_h</p:attrName>
                                        </p:attrNameLst>
                                      </p:cBhvr>
                                      <p:tavLst>
                                        <p:tav tm="0">
                                          <p:val>
                                            <p:fltVal val="0"/>
                                          </p:val>
                                        </p:tav>
                                        <p:tav tm="100000">
                                          <p:val>
                                            <p:strVal val="#ppt_h"/>
                                          </p:val>
                                        </p:tav>
                                      </p:tavLst>
                                    </p:anim>
                                  </p:childTnLst>
                                </p:cTn>
                              </p:par>
                            </p:childTnLst>
                          </p:cTn>
                        </p:par>
                        <p:par>
                          <p:cTn id="14" fill="hold">
                            <p:stCondLst>
                              <p:cond delay="400"/>
                            </p:stCondLst>
                            <p:childTnLst>
                              <p:par>
                                <p:cTn id="15" presetID="23" presetClass="entr" presetSubtype="16"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200" fill="hold"/>
                                        <p:tgtEl>
                                          <p:spTgt spid="22"/>
                                        </p:tgtEl>
                                        <p:attrNameLst>
                                          <p:attrName>ppt_w</p:attrName>
                                        </p:attrNameLst>
                                      </p:cBhvr>
                                      <p:tavLst>
                                        <p:tav tm="0">
                                          <p:val>
                                            <p:fltVal val="0"/>
                                          </p:val>
                                        </p:tav>
                                        <p:tav tm="100000">
                                          <p:val>
                                            <p:strVal val="#ppt_w"/>
                                          </p:val>
                                        </p:tav>
                                      </p:tavLst>
                                    </p:anim>
                                    <p:anim calcmode="lin" valueType="num">
                                      <p:cBhvr>
                                        <p:cTn id="18" dur="200" fill="hold"/>
                                        <p:tgtEl>
                                          <p:spTgt spid="22"/>
                                        </p:tgtEl>
                                        <p:attrNameLst>
                                          <p:attrName>ppt_h</p:attrName>
                                        </p:attrNameLst>
                                      </p:cBhvr>
                                      <p:tavLst>
                                        <p:tav tm="0">
                                          <p:val>
                                            <p:fltVal val="0"/>
                                          </p:val>
                                        </p:tav>
                                        <p:tav tm="100000">
                                          <p:val>
                                            <p:strVal val="#ppt_h"/>
                                          </p:val>
                                        </p:tav>
                                      </p:tavLst>
                                    </p:anim>
                                  </p:childTnLst>
                                </p:cTn>
                              </p:par>
                            </p:childTnLst>
                          </p:cTn>
                        </p:par>
                        <p:par>
                          <p:cTn id="19" fill="hold">
                            <p:stCondLst>
                              <p:cond delay="600"/>
                            </p:stCondLst>
                            <p:childTnLst>
                              <p:par>
                                <p:cTn id="20" presetID="23" presetClass="entr" presetSubtype="16"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00" fill="hold"/>
                                        <p:tgtEl>
                                          <p:spTgt spid="28"/>
                                        </p:tgtEl>
                                        <p:attrNameLst>
                                          <p:attrName>ppt_w</p:attrName>
                                        </p:attrNameLst>
                                      </p:cBhvr>
                                      <p:tavLst>
                                        <p:tav tm="0">
                                          <p:val>
                                            <p:fltVal val="0"/>
                                          </p:val>
                                        </p:tav>
                                        <p:tav tm="100000">
                                          <p:val>
                                            <p:strVal val="#ppt_w"/>
                                          </p:val>
                                        </p:tav>
                                      </p:tavLst>
                                    </p:anim>
                                    <p:anim calcmode="lin" valueType="num">
                                      <p:cBhvr>
                                        <p:cTn id="23" dur="200" fill="hold"/>
                                        <p:tgtEl>
                                          <p:spTgt spid="28"/>
                                        </p:tgtEl>
                                        <p:attrNameLst>
                                          <p:attrName>ppt_h</p:attrName>
                                        </p:attrNameLst>
                                      </p:cBhvr>
                                      <p:tavLst>
                                        <p:tav tm="0">
                                          <p:val>
                                            <p:fltVal val="0"/>
                                          </p:val>
                                        </p:tav>
                                        <p:tav tm="100000">
                                          <p:val>
                                            <p:strVal val="#ppt_h"/>
                                          </p:val>
                                        </p:tav>
                                      </p:tavLst>
                                    </p:anim>
                                  </p:childTnLst>
                                </p:cTn>
                              </p:par>
                            </p:childTnLst>
                          </p:cTn>
                        </p:par>
                        <p:par>
                          <p:cTn id="24" fill="hold">
                            <p:stCondLst>
                              <p:cond delay="800"/>
                            </p:stCondLst>
                            <p:childTnLst>
                              <p:par>
                                <p:cTn id="25" presetID="23" presetClass="entr" presetSubtype="16"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200" fill="hold"/>
                                        <p:tgtEl>
                                          <p:spTgt spid="34"/>
                                        </p:tgtEl>
                                        <p:attrNameLst>
                                          <p:attrName>ppt_w</p:attrName>
                                        </p:attrNameLst>
                                      </p:cBhvr>
                                      <p:tavLst>
                                        <p:tav tm="0">
                                          <p:val>
                                            <p:fltVal val="0"/>
                                          </p:val>
                                        </p:tav>
                                        <p:tav tm="100000">
                                          <p:val>
                                            <p:strVal val="#ppt_w"/>
                                          </p:val>
                                        </p:tav>
                                      </p:tavLst>
                                    </p:anim>
                                    <p:anim calcmode="lin" valueType="num">
                                      <p:cBhvr>
                                        <p:cTn id="28" dur="200" fill="hold"/>
                                        <p:tgtEl>
                                          <p:spTgt spid="34"/>
                                        </p:tgtEl>
                                        <p:attrNameLst>
                                          <p:attrName>ppt_h</p:attrName>
                                        </p:attrNameLst>
                                      </p:cBhvr>
                                      <p:tavLst>
                                        <p:tav tm="0">
                                          <p:val>
                                            <p:fltVal val="0"/>
                                          </p:val>
                                        </p:tav>
                                        <p:tav tm="100000">
                                          <p:val>
                                            <p:strVal val="#ppt_h"/>
                                          </p:val>
                                        </p:tav>
                                      </p:tavLst>
                                    </p:anim>
                                  </p:childTnLst>
                                </p:cTn>
                              </p:par>
                            </p:childTnLst>
                          </p:cTn>
                        </p:par>
                        <p:par>
                          <p:cTn id="29" fill="hold">
                            <p:stCondLst>
                              <p:cond delay="1000"/>
                            </p:stCondLst>
                            <p:childTnLst>
                              <p:par>
                                <p:cTn id="30" presetID="23" presetClass="entr" presetSubtype="16"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200" fill="hold"/>
                                        <p:tgtEl>
                                          <p:spTgt spid="40"/>
                                        </p:tgtEl>
                                        <p:attrNameLst>
                                          <p:attrName>ppt_w</p:attrName>
                                        </p:attrNameLst>
                                      </p:cBhvr>
                                      <p:tavLst>
                                        <p:tav tm="0">
                                          <p:val>
                                            <p:fltVal val="0"/>
                                          </p:val>
                                        </p:tav>
                                        <p:tav tm="100000">
                                          <p:val>
                                            <p:strVal val="#ppt_w"/>
                                          </p:val>
                                        </p:tav>
                                      </p:tavLst>
                                    </p:anim>
                                    <p:anim calcmode="lin" valueType="num">
                                      <p:cBhvr>
                                        <p:cTn id="33" dur="200" fill="hold"/>
                                        <p:tgtEl>
                                          <p:spTgt spid="40"/>
                                        </p:tgtEl>
                                        <p:attrNameLst>
                                          <p:attrName>ppt_h</p:attrName>
                                        </p:attrNameLst>
                                      </p:cBhvr>
                                      <p:tavLst>
                                        <p:tav tm="0">
                                          <p:val>
                                            <p:fltVal val="0"/>
                                          </p:val>
                                        </p:tav>
                                        <p:tav tm="100000">
                                          <p:val>
                                            <p:strVal val="#ppt_h"/>
                                          </p:val>
                                        </p:tav>
                                      </p:tavLst>
                                    </p:anim>
                                  </p:childTnLst>
                                </p:cTn>
                              </p:par>
                            </p:childTnLst>
                          </p:cTn>
                        </p:par>
                        <p:par>
                          <p:cTn id="34" fill="hold">
                            <p:stCondLst>
                              <p:cond delay="1200"/>
                            </p:stCondLst>
                            <p:childTnLst>
                              <p:par>
                                <p:cTn id="35" presetID="23" presetClass="entr" presetSubtype="16"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200" fill="hold"/>
                                        <p:tgtEl>
                                          <p:spTgt spid="46"/>
                                        </p:tgtEl>
                                        <p:attrNameLst>
                                          <p:attrName>ppt_w</p:attrName>
                                        </p:attrNameLst>
                                      </p:cBhvr>
                                      <p:tavLst>
                                        <p:tav tm="0">
                                          <p:val>
                                            <p:fltVal val="0"/>
                                          </p:val>
                                        </p:tav>
                                        <p:tav tm="100000">
                                          <p:val>
                                            <p:strVal val="#ppt_w"/>
                                          </p:val>
                                        </p:tav>
                                      </p:tavLst>
                                    </p:anim>
                                    <p:anim calcmode="lin" valueType="num">
                                      <p:cBhvr>
                                        <p:cTn id="38" dur="200" fill="hold"/>
                                        <p:tgtEl>
                                          <p:spTgt spid="46"/>
                                        </p:tgtEl>
                                        <p:attrNameLst>
                                          <p:attrName>ppt_h</p:attrName>
                                        </p:attrNameLst>
                                      </p:cBhvr>
                                      <p:tavLst>
                                        <p:tav tm="0">
                                          <p:val>
                                            <p:fltVal val="0"/>
                                          </p:val>
                                        </p:tav>
                                        <p:tav tm="100000">
                                          <p:val>
                                            <p:strVal val="#ppt_h"/>
                                          </p:val>
                                        </p:tav>
                                      </p:tavLst>
                                    </p:anim>
                                  </p:childTnLst>
                                </p:cTn>
                              </p:par>
                            </p:childTnLst>
                          </p:cTn>
                        </p:par>
                        <p:par>
                          <p:cTn id="39" fill="hold">
                            <p:stCondLst>
                              <p:cond delay="1400"/>
                            </p:stCondLst>
                            <p:childTnLst>
                              <p:par>
                                <p:cTn id="40" presetID="23" presetClass="entr" presetSubtype="16" fill="hold"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200" fill="hold"/>
                                        <p:tgtEl>
                                          <p:spTgt spid="52"/>
                                        </p:tgtEl>
                                        <p:attrNameLst>
                                          <p:attrName>ppt_w</p:attrName>
                                        </p:attrNameLst>
                                      </p:cBhvr>
                                      <p:tavLst>
                                        <p:tav tm="0">
                                          <p:val>
                                            <p:fltVal val="0"/>
                                          </p:val>
                                        </p:tav>
                                        <p:tav tm="100000">
                                          <p:val>
                                            <p:strVal val="#ppt_w"/>
                                          </p:val>
                                        </p:tav>
                                      </p:tavLst>
                                    </p:anim>
                                    <p:anim calcmode="lin" valueType="num">
                                      <p:cBhvr>
                                        <p:cTn id="43" dur="200" fill="hold"/>
                                        <p:tgtEl>
                                          <p:spTgt spid="52"/>
                                        </p:tgtEl>
                                        <p:attrNameLst>
                                          <p:attrName>ppt_h</p:attrName>
                                        </p:attrNameLst>
                                      </p:cBhvr>
                                      <p:tavLst>
                                        <p:tav tm="0">
                                          <p:val>
                                            <p:fltVal val="0"/>
                                          </p:val>
                                        </p:tav>
                                        <p:tav tm="100000">
                                          <p:val>
                                            <p:strVal val="#ppt_h"/>
                                          </p:val>
                                        </p:tav>
                                      </p:tavLst>
                                    </p:anim>
                                  </p:childTnLst>
                                </p:cTn>
                              </p:par>
                            </p:childTnLst>
                          </p:cTn>
                        </p:par>
                        <p:par>
                          <p:cTn id="44" fill="hold">
                            <p:stCondLst>
                              <p:cond delay="1600"/>
                            </p:stCondLst>
                            <p:childTnLst>
                              <p:par>
                                <p:cTn id="45" presetID="23" presetClass="entr" presetSubtype="16" fill="hold"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p:cTn id="47" dur="200" fill="hold"/>
                                        <p:tgtEl>
                                          <p:spTgt spid="58"/>
                                        </p:tgtEl>
                                        <p:attrNameLst>
                                          <p:attrName>ppt_w</p:attrName>
                                        </p:attrNameLst>
                                      </p:cBhvr>
                                      <p:tavLst>
                                        <p:tav tm="0">
                                          <p:val>
                                            <p:fltVal val="0"/>
                                          </p:val>
                                        </p:tav>
                                        <p:tav tm="100000">
                                          <p:val>
                                            <p:strVal val="#ppt_w"/>
                                          </p:val>
                                        </p:tav>
                                      </p:tavLst>
                                    </p:anim>
                                    <p:anim calcmode="lin" valueType="num">
                                      <p:cBhvr>
                                        <p:cTn id="48" dur="200" fill="hold"/>
                                        <p:tgtEl>
                                          <p:spTgt spid="58"/>
                                        </p:tgtEl>
                                        <p:attrNameLst>
                                          <p:attrName>ppt_h</p:attrName>
                                        </p:attrNameLst>
                                      </p:cBhvr>
                                      <p:tavLst>
                                        <p:tav tm="0">
                                          <p:val>
                                            <p:fltVal val="0"/>
                                          </p:val>
                                        </p:tav>
                                        <p:tav tm="100000">
                                          <p:val>
                                            <p:strVal val="#ppt_h"/>
                                          </p:val>
                                        </p:tav>
                                      </p:tavLst>
                                    </p:anim>
                                  </p:childTnLst>
                                </p:cTn>
                              </p:par>
                            </p:childTnLst>
                          </p:cTn>
                        </p:par>
                        <p:par>
                          <p:cTn id="49" fill="hold">
                            <p:stCondLst>
                              <p:cond delay="1800"/>
                            </p:stCondLst>
                            <p:childTnLst>
                              <p:par>
                                <p:cTn id="50" presetID="16" presetClass="entr" presetSubtype="21"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barn(inVertical)">
                                      <p:cBhvr>
                                        <p:cTn id="5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733E1C-109C-49C0-87D5-2F213696020B}"/>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22" name="think-cell Slide" r:id="rId7" imgW="344" imgH="344" progId="TCLayout.ActiveDocument.1">
                  <p:embed/>
                </p:oleObj>
              </mc:Choice>
              <mc:Fallback>
                <p:oleObj name="think-cell Slide" r:id="rId7" imgW="344" imgH="344" progId="TCLayout.ActiveDocument.1">
                  <p:embed/>
                  <p:pic>
                    <p:nvPicPr>
                      <p:cNvPr id="5" name="Object 4" hidden="1">
                        <a:extLst>
                          <a:ext uri="{FF2B5EF4-FFF2-40B4-BE49-F238E27FC236}">
                            <a16:creationId xmlns:a16="http://schemas.microsoft.com/office/drawing/2014/main" id="{22733E1C-109C-49C0-87D5-2F21369602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ECA4ACE5-10D3-415B-9571-45426C854FAB}"/>
              </a:ext>
            </a:extLst>
          </p:cNvPr>
          <p:cNvSpPr/>
          <p:nvPr>
            <p:custDataLst>
              <p:tags r:id="rId4"/>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8000"/>
              </a:lnSpc>
              <a:spcBef>
                <a:spcPct val="0"/>
              </a:spcBef>
              <a:spcAft>
                <a:spcPct val="0"/>
              </a:spcAft>
            </a:pPr>
            <a:endParaRPr lang="en-US" sz="32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1">
            <a:extLst>
              <a:ext uri="{FF2B5EF4-FFF2-40B4-BE49-F238E27FC236}">
                <a16:creationId xmlns:a16="http://schemas.microsoft.com/office/drawing/2014/main" id="{E6836BFA-5538-4513-9B75-F06B323E2F63}"/>
              </a:ext>
            </a:extLst>
          </p:cNvPr>
          <p:cNvSpPr>
            <a:spLocks noGrp="1"/>
          </p:cNvSpPr>
          <p:nvPr>
            <p:ph type="title"/>
          </p:nvPr>
        </p:nvSpPr>
        <p:spPr/>
        <p:txBody>
          <a:bodyPr numCol="1"/>
          <a:lstStyle/>
          <a:p>
            <a:r>
              <a:rPr lang="en-US" dirty="0"/>
              <a:t>Mood Board created with zoom</a:t>
            </a:r>
          </a:p>
        </p:txBody>
      </p:sp>
      <p:sp>
        <p:nvSpPr>
          <p:cNvPr id="18" name="Rectangle 17">
            <a:extLst>
              <a:ext uri="{FF2B5EF4-FFF2-40B4-BE49-F238E27FC236}">
                <a16:creationId xmlns:a16="http://schemas.microsoft.com/office/drawing/2014/main" id="{06C75056-6086-4A85-BB1D-7757954AFB36}"/>
              </a:ext>
            </a:extLst>
          </p:cNvPr>
          <p:cNvSpPr/>
          <p:nvPr/>
        </p:nvSpPr>
        <p:spPr>
          <a:xfrm>
            <a:off x="9671515" y="116572"/>
            <a:ext cx="131078" cy="131078"/>
          </a:xfrm>
          <a:prstGeom prst="rect">
            <a:avLst/>
          </a:prstGeom>
          <a:solidFill>
            <a:srgbClr val="DD712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9" name="Rectangle 18">
            <a:extLst>
              <a:ext uri="{FF2B5EF4-FFF2-40B4-BE49-F238E27FC236}">
                <a16:creationId xmlns:a16="http://schemas.microsoft.com/office/drawing/2014/main" id="{9823DFFA-1938-4738-B2F9-89F78B813D82}"/>
              </a:ext>
            </a:extLst>
          </p:cNvPr>
          <p:cNvSpPr/>
          <p:nvPr/>
        </p:nvSpPr>
        <p:spPr>
          <a:xfrm>
            <a:off x="10082132" y="116572"/>
            <a:ext cx="131078" cy="131078"/>
          </a:xfrm>
          <a:prstGeom prst="rect">
            <a:avLst/>
          </a:prstGeom>
          <a:solidFill>
            <a:srgbClr val="016D9F"/>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0" name="Rectangle 19">
            <a:extLst>
              <a:ext uri="{FF2B5EF4-FFF2-40B4-BE49-F238E27FC236}">
                <a16:creationId xmlns:a16="http://schemas.microsoft.com/office/drawing/2014/main" id="{773D9B9F-C669-40DE-854B-29A01F5F62B3}"/>
              </a:ext>
            </a:extLst>
          </p:cNvPr>
          <p:cNvSpPr/>
          <p:nvPr/>
        </p:nvSpPr>
        <p:spPr>
          <a:xfrm>
            <a:off x="10903366" y="116572"/>
            <a:ext cx="131078" cy="131078"/>
          </a:xfrm>
          <a:prstGeom prst="rect">
            <a:avLst/>
          </a:prstGeom>
          <a:solidFill>
            <a:srgbClr val="646EA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1" name="Rectangle 20">
            <a:extLst>
              <a:ext uri="{FF2B5EF4-FFF2-40B4-BE49-F238E27FC236}">
                <a16:creationId xmlns:a16="http://schemas.microsoft.com/office/drawing/2014/main" id="{F1D995EA-F028-446E-9DCB-E00BF6EDA545}"/>
              </a:ext>
            </a:extLst>
          </p:cNvPr>
          <p:cNvSpPr/>
          <p:nvPr/>
        </p:nvSpPr>
        <p:spPr>
          <a:xfrm>
            <a:off x="11313983" y="116572"/>
            <a:ext cx="131078" cy="131078"/>
          </a:xfrm>
          <a:prstGeom prst="rect">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2" name="Rectangle 21">
            <a:extLst>
              <a:ext uri="{FF2B5EF4-FFF2-40B4-BE49-F238E27FC236}">
                <a16:creationId xmlns:a16="http://schemas.microsoft.com/office/drawing/2014/main" id="{CE6F9ACA-9E4F-43DA-83B4-8BEE7B6EA12D}"/>
              </a:ext>
            </a:extLst>
          </p:cNvPr>
          <p:cNvSpPr/>
          <p:nvPr/>
        </p:nvSpPr>
        <p:spPr>
          <a:xfrm>
            <a:off x="11724598" y="116572"/>
            <a:ext cx="131078" cy="131078"/>
          </a:xfrm>
          <a:prstGeom prst="rect">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3" name="Rectangle 22">
            <a:extLst>
              <a:ext uri="{FF2B5EF4-FFF2-40B4-BE49-F238E27FC236}">
                <a16:creationId xmlns:a16="http://schemas.microsoft.com/office/drawing/2014/main" id="{21DD8646-D1B7-4D63-8E50-A6E449D95046}"/>
              </a:ext>
            </a:extLst>
          </p:cNvPr>
          <p:cNvSpPr/>
          <p:nvPr/>
        </p:nvSpPr>
        <p:spPr>
          <a:xfrm>
            <a:off x="10492749" y="116572"/>
            <a:ext cx="131078" cy="1310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4" name="TextBox 23">
            <a:extLst>
              <a:ext uri="{FF2B5EF4-FFF2-40B4-BE49-F238E27FC236}">
                <a16:creationId xmlns:a16="http://schemas.microsoft.com/office/drawing/2014/main" id="{A180BC78-EA0F-4D0B-85C2-CDA92F978662}"/>
              </a:ext>
            </a:extLst>
          </p:cNvPr>
          <p:cNvSpPr txBox="1"/>
          <p:nvPr/>
        </p:nvSpPr>
        <p:spPr>
          <a:xfrm>
            <a:off x="868680" y="817372"/>
            <a:ext cx="3576300" cy="215444"/>
          </a:xfrm>
          <a:prstGeom prst="rect">
            <a:avLst/>
          </a:prstGeom>
          <a:noFill/>
        </p:spPr>
        <p:txBody>
          <a:bodyPr wrap="none" lIns="0" tIns="0" rIns="0" bIns="0" numCol="1" rtlCol="0">
            <a:spAutoFit/>
          </a:bodyPr>
          <a:lstStyle/>
          <a:p>
            <a:r>
              <a:rPr lang="de-DE" altLang="de-DE" sz="1400" kern="0" dirty="0">
                <a:solidFill>
                  <a:schemeClr val="accent1"/>
                </a:solidFill>
              </a:rPr>
              <a:t>LOOK AND FEEL | SUBHEADLINE | ALLCAPS </a:t>
            </a:r>
          </a:p>
        </p:txBody>
      </p:sp>
      <p:sp>
        <p:nvSpPr>
          <p:cNvPr id="25" name="TextBox 24">
            <a:extLst>
              <a:ext uri="{FF2B5EF4-FFF2-40B4-BE49-F238E27FC236}">
                <a16:creationId xmlns:a16="http://schemas.microsoft.com/office/drawing/2014/main" id="{63A5D89F-7E4B-484F-80BF-9905E5C9AF78}"/>
              </a:ext>
            </a:extLst>
          </p:cNvPr>
          <p:cNvSpPr txBox="1"/>
          <p:nvPr/>
        </p:nvSpPr>
        <p:spPr>
          <a:xfrm>
            <a:off x="890451" y="1705667"/>
            <a:ext cx="1336904"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SECTION SLIDES</a:t>
            </a:r>
          </a:p>
        </p:txBody>
      </p:sp>
      <p:sp>
        <p:nvSpPr>
          <p:cNvPr id="26" name="TextBox 25">
            <a:extLst>
              <a:ext uri="{FF2B5EF4-FFF2-40B4-BE49-F238E27FC236}">
                <a16:creationId xmlns:a16="http://schemas.microsoft.com/office/drawing/2014/main" id="{F492D6CE-8AB5-46B4-8DCC-4CD105CE615F}"/>
              </a:ext>
            </a:extLst>
          </p:cNvPr>
          <p:cNvSpPr txBox="1"/>
          <p:nvPr/>
        </p:nvSpPr>
        <p:spPr>
          <a:xfrm>
            <a:off x="3581397" y="1705667"/>
            <a:ext cx="1638269"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PICTURE AND TEXT </a:t>
            </a:r>
          </a:p>
        </p:txBody>
      </p:sp>
      <p:sp>
        <p:nvSpPr>
          <p:cNvPr id="27" name="TextBox 26">
            <a:extLst>
              <a:ext uri="{FF2B5EF4-FFF2-40B4-BE49-F238E27FC236}">
                <a16:creationId xmlns:a16="http://schemas.microsoft.com/office/drawing/2014/main" id="{671384D8-4343-413E-8333-266639D85414}"/>
              </a:ext>
            </a:extLst>
          </p:cNvPr>
          <p:cNvSpPr txBox="1"/>
          <p:nvPr/>
        </p:nvSpPr>
        <p:spPr>
          <a:xfrm>
            <a:off x="7791469" y="1705667"/>
            <a:ext cx="2014975"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GRAPHICS AND CHARTS</a:t>
            </a:r>
          </a:p>
        </p:txBody>
      </p:sp>
      <mc:AlternateContent xmlns:mc="http://schemas.openxmlformats.org/markup-compatibility/2006">
        <mc:Choice xmlns:psez="http://schemas.microsoft.com/office/powerpoint/2016/sectionzoom" xmlns="" Requires="psez">
          <p:graphicFrame>
            <p:nvGraphicFramePr>
              <p:cNvPr id="6" name="Section Zoom 5">
                <a:extLst>
                  <a:ext uri="{FF2B5EF4-FFF2-40B4-BE49-F238E27FC236}">
                    <a16:creationId xmlns:a16="http://schemas.microsoft.com/office/drawing/2014/main" id="{B1081732-B29C-427A-BB26-E7D808C36F7E}"/>
                  </a:ext>
                </a:extLst>
              </p:cNvPr>
              <p:cNvGraphicFramePr>
                <a:graphicFrameLocks noChangeAspect="1"/>
              </p:cNvGraphicFramePr>
              <p:nvPr>
                <p:extLst>
                  <p:ext uri="{D42A27DB-BD31-4B8C-83A1-F6EECF244321}">
                    <p14:modId xmlns:p14="http://schemas.microsoft.com/office/powerpoint/2010/main" val="992505223"/>
                  </p:ext>
                </p:extLst>
              </p:nvPr>
            </p:nvGraphicFramePr>
            <p:xfrm>
              <a:off x="3581397" y="2266950"/>
              <a:ext cx="3048000" cy="1714500"/>
            </p:xfrm>
            <a:graphic>
              <a:graphicData uri="http://schemas.microsoft.com/office/powerpoint/2016/sectionzoom">
                <psez:sectionZm>
                  <psez:sectionZmObj sectionId="{166B4E13-456F-4DE7-8043-47B198AC9D32}">
                    <psez:zmPr id="{DB5CE2D7-AF02-4156-A712-0C51BA2D760F}"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p:pic>
            <p:nvPicPr>
              <p:cNvPr id="6" name="Section Zoom 5">
                <a:hlinkClick r:id="rId10" action="ppaction://hlinksldjump"/>
                <a:extLst>
                  <a:ext uri="{FF2B5EF4-FFF2-40B4-BE49-F238E27FC236}">
                    <a16:creationId xmlns:a16="http://schemas.microsoft.com/office/drawing/2014/main" id="{B1081732-B29C-427A-BB26-E7D808C36F7E}"/>
                  </a:ext>
                </a:extLst>
              </p:cNvPr>
              <p:cNvPicPr>
                <a:picLocks noGrp="1" noRot="1" noChangeAspect="1" noMove="1" noResize="1" noEditPoints="1" noAdjustHandles="1" noChangeArrowheads="1" noChangeShapeType="1"/>
              </p:cNvPicPr>
              <p:nvPr/>
            </p:nvPicPr>
            <p:blipFill>
              <a:blip r:embed="rId11"/>
              <a:stretch>
                <a:fillRect/>
              </a:stretch>
            </p:blipFill>
            <p:spPr>
              <a:xfrm>
                <a:off x="3581397" y="2266950"/>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ez="http://schemas.microsoft.com/office/powerpoint/2016/sectionzoom" xmlns="" Requires="psez">
          <p:graphicFrame>
            <p:nvGraphicFramePr>
              <p:cNvPr id="8" name="Section Zoom 7">
                <a:extLst>
                  <a:ext uri="{FF2B5EF4-FFF2-40B4-BE49-F238E27FC236}">
                    <a16:creationId xmlns:a16="http://schemas.microsoft.com/office/drawing/2014/main" id="{ADB52E6A-0FB6-42B7-A9B6-85F8DC9CB227}"/>
                  </a:ext>
                </a:extLst>
              </p:cNvPr>
              <p:cNvGraphicFramePr>
                <a:graphicFrameLocks noChangeAspect="1"/>
              </p:cNvGraphicFramePr>
              <p:nvPr>
                <p:extLst>
                  <p:ext uri="{D42A27DB-BD31-4B8C-83A1-F6EECF244321}">
                    <p14:modId xmlns:p14="http://schemas.microsoft.com/office/powerpoint/2010/main" val="3035342010"/>
                  </p:ext>
                </p:extLst>
              </p:nvPr>
            </p:nvGraphicFramePr>
            <p:xfrm>
              <a:off x="5166357" y="4106717"/>
              <a:ext cx="1463040" cy="822960"/>
            </p:xfrm>
            <a:graphic>
              <a:graphicData uri="http://schemas.microsoft.com/office/powerpoint/2016/sectionzoom">
                <psez:sectionZm>
                  <psez:sectionZmObj sectionId="{FD1E6B44-63E4-4285-A079-29EC5D274920}">
                    <psez:zmPr id="{D926C555-14A8-46F5-8AE6-0D11A2768BCA}" transitionDur="1000">
                      <p166:blipFill xmlns:p166="http://schemas.microsoft.com/office/powerpoint/2016/6/main">
                        <a:blip r:embed="rId12"/>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p:pic>
            <p:nvPicPr>
              <p:cNvPr id="8" name="Section Zoom 7">
                <a:hlinkClick r:id="rId13" action="ppaction://hlinksldjump"/>
                <a:extLst>
                  <a:ext uri="{FF2B5EF4-FFF2-40B4-BE49-F238E27FC236}">
                    <a16:creationId xmlns:a16="http://schemas.microsoft.com/office/drawing/2014/main" id="{ADB52E6A-0FB6-42B7-A9B6-85F8DC9CB227}"/>
                  </a:ext>
                </a:extLst>
              </p:cNvPr>
              <p:cNvPicPr>
                <a:picLocks noGrp="1" noRot="1" noChangeAspect="1" noMove="1" noResize="1" noEditPoints="1" noAdjustHandles="1" noChangeArrowheads="1" noChangeShapeType="1"/>
              </p:cNvPicPr>
              <p:nvPr/>
            </p:nvPicPr>
            <p:blipFill>
              <a:blip r:embed="rId14"/>
              <a:stretch>
                <a:fillRect/>
              </a:stretch>
            </p:blipFill>
            <p:spPr>
              <a:xfrm>
                <a:off x="5166357"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ez="http://schemas.microsoft.com/office/powerpoint/2016/sectionzoom" xmlns="" Requires="psez">
          <p:graphicFrame>
            <p:nvGraphicFramePr>
              <p:cNvPr id="10" name="Section Zoom 9">
                <a:extLst>
                  <a:ext uri="{FF2B5EF4-FFF2-40B4-BE49-F238E27FC236}">
                    <a16:creationId xmlns:a16="http://schemas.microsoft.com/office/drawing/2014/main" id="{134683BA-80C1-4EEF-871C-B39884977080}"/>
                  </a:ext>
                </a:extLst>
              </p:cNvPr>
              <p:cNvGraphicFramePr>
                <a:graphicFrameLocks noChangeAspect="1"/>
              </p:cNvGraphicFramePr>
              <p:nvPr>
                <p:extLst>
                  <p:ext uri="{D42A27DB-BD31-4B8C-83A1-F6EECF244321}">
                    <p14:modId xmlns:p14="http://schemas.microsoft.com/office/powerpoint/2010/main" val="1544668425"/>
                  </p:ext>
                </p:extLst>
              </p:nvPr>
            </p:nvGraphicFramePr>
            <p:xfrm>
              <a:off x="3581397" y="5054944"/>
              <a:ext cx="1463040" cy="822960"/>
            </p:xfrm>
            <a:graphic>
              <a:graphicData uri="http://schemas.microsoft.com/office/powerpoint/2016/sectionzoom">
                <psez:sectionZm>
                  <psez:sectionZmObj sectionId="{BD0AB789-343F-4F3E-AB6C-9DEB37B93BF8}">
                    <psez:zmPr id="{B51BB371-3F87-41EB-AF53-9A10081CCEEB}" transitionDur="1000">
                      <p166:blipFill xmlns:p166="http://schemas.microsoft.com/office/powerpoint/2016/6/main">
                        <a:blip r:embed="rId15"/>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p:pic>
            <p:nvPicPr>
              <p:cNvPr id="10" name="Section Zoom 9">
                <a:hlinkClick r:id="rId16" action="ppaction://hlinksldjump"/>
                <a:extLst>
                  <a:ext uri="{FF2B5EF4-FFF2-40B4-BE49-F238E27FC236}">
                    <a16:creationId xmlns:a16="http://schemas.microsoft.com/office/drawing/2014/main" id="{134683BA-80C1-4EEF-871C-B39884977080}"/>
                  </a:ext>
                </a:extLst>
              </p:cNvPr>
              <p:cNvPicPr>
                <a:picLocks noGrp="1" noRot="1" noChangeAspect="1" noMove="1" noResize="1" noEditPoints="1" noAdjustHandles="1" noChangeArrowheads="1" noChangeShapeType="1"/>
              </p:cNvPicPr>
              <p:nvPr/>
            </p:nvPicPr>
            <p:blipFill>
              <a:blip r:embed="rId17"/>
              <a:stretch>
                <a:fillRect/>
              </a:stretch>
            </p:blipFill>
            <p:spPr>
              <a:xfrm>
                <a:off x="3581397"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ez="http://schemas.microsoft.com/office/powerpoint/2016/sectionzoom" xmlns="" Requires="psez">
          <p:graphicFrame>
            <p:nvGraphicFramePr>
              <p:cNvPr id="12" name="Section Zoom 11">
                <a:extLst>
                  <a:ext uri="{FF2B5EF4-FFF2-40B4-BE49-F238E27FC236}">
                    <a16:creationId xmlns:a16="http://schemas.microsoft.com/office/drawing/2014/main" id="{8E3B159B-5B2D-4A09-8652-325E096A44A4}"/>
                  </a:ext>
                </a:extLst>
              </p:cNvPr>
              <p:cNvGraphicFramePr>
                <a:graphicFrameLocks noChangeAspect="1"/>
              </p:cNvGraphicFramePr>
              <p:nvPr>
                <p:extLst>
                  <p:ext uri="{D42A27DB-BD31-4B8C-83A1-F6EECF244321}">
                    <p14:modId xmlns:p14="http://schemas.microsoft.com/office/powerpoint/2010/main" val="321789491"/>
                  </p:ext>
                </p:extLst>
              </p:nvPr>
            </p:nvGraphicFramePr>
            <p:xfrm>
              <a:off x="3581397" y="4106717"/>
              <a:ext cx="1463040" cy="822960"/>
            </p:xfrm>
            <a:graphic>
              <a:graphicData uri="http://schemas.microsoft.com/office/powerpoint/2016/sectionzoom">
                <psez:sectionZm>
                  <psez:sectionZmObj sectionId="{24425DB3-8D9B-4B7E-A827-C8885314BFAE}">
                    <psez:zmPr id="{B9935F56-3D59-45FF-BA13-4719CB20B6EF}" transitionDur="1000">
                      <p166:blipFill xmlns:p166="http://schemas.microsoft.com/office/powerpoint/2016/6/main">
                        <a:blip r:embed="rId15"/>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p:pic>
            <p:nvPicPr>
              <p:cNvPr id="12" name="Section Zoom 11">
                <a:hlinkClick r:id="rId18" action="ppaction://hlinksldjump"/>
                <a:extLst>
                  <a:ext uri="{FF2B5EF4-FFF2-40B4-BE49-F238E27FC236}">
                    <a16:creationId xmlns:a16="http://schemas.microsoft.com/office/drawing/2014/main" id="{8E3B159B-5B2D-4A09-8652-325E096A44A4}"/>
                  </a:ext>
                </a:extLst>
              </p:cNvPr>
              <p:cNvPicPr>
                <a:picLocks noGrp="1" noRot="1" noChangeAspect="1" noMove="1" noResize="1" noEditPoints="1" noAdjustHandles="1" noChangeArrowheads="1" noChangeShapeType="1"/>
              </p:cNvPicPr>
              <p:nvPr/>
            </p:nvPicPr>
            <p:blipFill>
              <a:blip r:embed="rId19"/>
              <a:stretch>
                <a:fillRect/>
              </a:stretch>
            </p:blipFill>
            <p:spPr>
              <a:xfrm>
                <a:off x="3581397"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ez="http://schemas.microsoft.com/office/powerpoint/2016/sectionzoom" xmlns="" Requires="psez">
          <p:graphicFrame>
            <p:nvGraphicFramePr>
              <p:cNvPr id="14" name="Section Zoom 13">
                <a:extLst>
                  <a:ext uri="{FF2B5EF4-FFF2-40B4-BE49-F238E27FC236}">
                    <a16:creationId xmlns:a16="http://schemas.microsoft.com/office/drawing/2014/main" id="{AC7B790B-750E-4BF8-B36F-455BEA2B971E}"/>
                  </a:ext>
                </a:extLst>
              </p:cNvPr>
              <p:cNvGraphicFramePr>
                <a:graphicFrameLocks noChangeAspect="1"/>
              </p:cNvGraphicFramePr>
              <p:nvPr>
                <p:extLst>
                  <p:ext uri="{D42A27DB-BD31-4B8C-83A1-F6EECF244321}">
                    <p14:modId xmlns:p14="http://schemas.microsoft.com/office/powerpoint/2010/main" val="3126846374"/>
                  </p:ext>
                </p:extLst>
              </p:nvPr>
            </p:nvGraphicFramePr>
            <p:xfrm>
              <a:off x="7791469" y="2266950"/>
              <a:ext cx="3048000" cy="1714500"/>
            </p:xfrm>
            <a:graphic>
              <a:graphicData uri="http://schemas.microsoft.com/office/powerpoint/2016/sectionzoom">
                <psez:sectionZm>
                  <psez:sectionZmObj sectionId="{D8347770-5590-4D60-AD07-395E00E4A5B4}">
                    <psez:zmPr id="{7751823A-8B7B-47CC-A164-6E974833D78F}"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p:pic>
            <p:nvPicPr>
              <p:cNvPr id="14" name="Section Zoom 13">
                <a:hlinkClick r:id="rId22" action="ppaction://hlinksldjump"/>
                <a:extLst>
                  <a:ext uri="{FF2B5EF4-FFF2-40B4-BE49-F238E27FC236}">
                    <a16:creationId xmlns:a16="http://schemas.microsoft.com/office/drawing/2014/main" id="{AC7B790B-750E-4BF8-B36F-455BEA2B971E}"/>
                  </a:ext>
                </a:extLst>
              </p:cNvPr>
              <p:cNvPicPr>
                <a:picLocks noGrp="1" noRot="1" noChangeAspect="1" noMove="1" noResize="1" noEditPoints="1" noAdjustHandles="1" noChangeArrowheads="1" noChangeShapeType="1"/>
              </p:cNvPicPr>
              <p:nvPr/>
            </p:nvPicPr>
            <p:blipFill>
              <a:blip r:embed="rId23"/>
              <a:stretch>
                <a:fillRect/>
              </a:stretch>
            </p:blipFill>
            <p:spPr>
              <a:xfrm>
                <a:off x="7791469" y="2266950"/>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lz="http://schemas.microsoft.com/office/powerpoint/2016/slidezoom" xmlns="" Requires="pslz">
          <p:graphicFrame>
            <p:nvGraphicFramePr>
              <p:cNvPr id="16" name="Slide Zoom 15">
                <a:extLst>
                  <a:ext uri="{FF2B5EF4-FFF2-40B4-BE49-F238E27FC236}">
                    <a16:creationId xmlns:a16="http://schemas.microsoft.com/office/drawing/2014/main" id="{AEE89D57-D776-411D-8896-742240C050B5}"/>
                  </a:ext>
                </a:extLst>
              </p:cNvPr>
              <p:cNvGraphicFramePr>
                <a:graphicFrameLocks noChangeAspect="1"/>
              </p:cNvGraphicFramePr>
              <p:nvPr>
                <p:extLst>
                  <p:ext uri="{D42A27DB-BD31-4B8C-83A1-F6EECF244321}">
                    <p14:modId xmlns:p14="http://schemas.microsoft.com/office/powerpoint/2010/main" val="462987331"/>
                  </p:ext>
                </p:extLst>
              </p:nvPr>
            </p:nvGraphicFramePr>
            <p:xfrm>
              <a:off x="890451" y="2266950"/>
              <a:ext cx="1463040" cy="822960"/>
            </p:xfrm>
            <a:graphic>
              <a:graphicData uri="http://schemas.microsoft.com/office/powerpoint/2016/slidezoom">
                <pslz:sldZm>
                  <pslz:sldZmObj sldId="258" cId="1577662384">
                    <pslz:zmPr id="{2B1AFEA9-5748-4715-A442-AC3FF983E002}" transitionDur="1000">
                      <p166:blipFill xmlns:p166="http://schemas.microsoft.com/office/powerpoint/2016/6/main">
                        <a:blip r:embed="rId24"/>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p:pic>
            <p:nvPicPr>
              <p:cNvPr id="16" name="Slide Zoom 15">
                <a:hlinkClick r:id="rId25" action="ppaction://hlinksldjump"/>
                <a:extLst>
                  <a:ext uri="{FF2B5EF4-FFF2-40B4-BE49-F238E27FC236}">
                    <a16:creationId xmlns:a16="http://schemas.microsoft.com/office/drawing/2014/main" id="{AEE89D57-D776-411D-8896-742240C050B5}"/>
                  </a:ext>
                </a:extLst>
              </p:cNvPr>
              <p:cNvPicPr>
                <a:picLocks noGrp="1" noRot="1" noChangeAspect="1" noMove="1" noResize="1" noEditPoints="1" noAdjustHandles="1" noChangeArrowheads="1" noChangeShapeType="1"/>
              </p:cNvPicPr>
              <p:nvPr/>
            </p:nvPicPr>
            <p:blipFill>
              <a:blip r:embed="rId26"/>
              <a:stretch>
                <a:fillRect/>
              </a:stretch>
            </p:blipFill>
            <p:spPr>
              <a:xfrm>
                <a:off x="890451" y="2266950"/>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lz="http://schemas.microsoft.com/office/powerpoint/2016/slidezoom" xmlns="" Requires="pslz">
          <p:graphicFrame>
            <p:nvGraphicFramePr>
              <p:cNvPr id="28" name="Slide Zoom 27">
                <a:extLst>
                  <a:ext uri="{FF2B5EF4-FFF2-40B4-BE49-F238E27FC236}">
                    <a16:creationId xmlns:a16="http://schemas.microsoft.com/office/drawing/2014/main" id="{F6A1FF00-E582-4810-B35A-AE561CB331B6}"/>
                  </a:ext>
                </a:extLst>
              </p:cNvPr>
              <p:cNvGraphicFramePr>
                <a:graphicFrameLocks noChangeAspect="1"/>
              </p:cNvGraphicFramePr>
              <p:nvPr>
                <p:extLst>
                  <p:ext uri="{D42A27DB-BD31-4B8C-83A1-F6EECF244321}">
                    <p14:modId xmlns:p14="http://schemas.microsoft.com/office/powerpoint/2010/main" val="1558667108"/>
                  </p:ext>
                </p:extLst>
              </p:nvPr>
            </p:nvGraphicFramePr>
            <p:xfrm>
              <a:off x="890451" y="3186833"/>
              <a:ext cx="1463040" cy="822960"/>
            </p:xfrm>
            <a:graphic>
              <a:graphicData uri="http://schemas.microsoft.com/office/powerpoint/2016/slidezoom">
                <pslz:sldZm>
                  <pslz:sldZmObj sldId="259" cId="2362446551">
                    <pslz:zmPr id="{963233F1-FE5E-451D-961C-22A20AA01AD4}" transitionDur="1000">
                      <p166:blipFill xmlns:p166="http://schemas.microsoft.com/office/powerpoint/2016/6/main">
                        <a:blip r:embed="rId27"/>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p:pic>
            <p:nvPicPr>
              <p:cNvPr id="28" name="Slide Zoom 27">
                <a:hlinkClick r:id="rId28" action="ppaction://hlinksldjump"/>
                <a:extLst>
                  <a:ext uri="{FF2B5EF4-FFF2-40B4-BE49-F238E27FC236}">
                    <a16:creationId xmlns:a16="http://schemas.microsoft.com/office/drawing/2014/main" id="{F6A1FF00-E582-4810-B35A-AE561CB331B6}"/>
                  </a:ext>
                </a:extLst>
              </p:cNvPr>
              <p:cNvPicPr>
                <a:picLocks noGrp="1" noRot="1" noChangeAspect="1" noMove="1" noResize="1" noEditPoints="1" noAdjustHandles="1" noChangeArrowheads="1" noChangeShapeType="1"/>
              </p:cNvPicPr>
              <p:nvPr/>
            </p:nvPicPr>
            <p:blipFill>
              <a:blip r:embed="rId29"/>
              <a:stretch>
                <a:fillRect/>
              </a:stretch>
            </p:blipFill>
            <p:spPr>
              <a:xfrm>
                <a:off x="890451" y="3186833"/>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lz="http://schemas.microsoft.com/office/powerpoint/2016/slidezoom" xmlns="" Requires="pslz">
          <p:graphicFrame>
            <p:nvGraphicFramePr>
              <p:cNvPr id="30" name="Slide Zoom 29">
                <a:extLst>
                  <a:ext uri="{FF2B5EF4-FFF2-40B4-BE49-F238E27FC236}">
                    <a16:creationId xmlns:a16="http://schemas.microsoft.com/office/drawing/2014/main" id="{6C0617A1-19DC-4C19-AC5A-35D3CABF164F}"/>
                  </a:ext>
                </a:extLst>
              </p:cNvPr>
              <p:cNvGraphicFramePr>
                <a:graphicFrameLocks noChangeAspect="1"/>
              </p:cNvGraphicFramePr>
              <p:nvPr>
                <p:extLst>
                  <p:ext uri="{D42A27DB-BD31-4B8C-83A1-F6EECF244321}">
                    <p14:modId xmlns:p14="http://schemas.microsoft.com/office/powerpoint/2010/main" val="1601543352"/>
                  </p:ext>
                </p:extLst>
              </p:nvPr>
            </p:nvGraphicFramePr>
            <p:xfrm>
              <a:off x="890451" y="4106717"/>
              <a:ext cx="1463040" cy="822960"/>
            </p:xfrm>
            <a:graphic>
              <a:graphicData uri="http://schemas.microsoft.com/office/powerpoint/2016/slidezoom">
                <pslz:sldZm>
                  <pslz:sldZmObj sldId="260" cId="676304674">
                    <pslz:zmPr id="{C9C54784-E90D-4D44-BDEB-4D863292A2D0}" transitionDur="1000">
                      <p166:blipFill xmlns:p166="http://schemas.microsoft.com/office/powerpoint/2016/6/main">
                        <a:blip r:embed="rId30"/>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p:pic>
            <p:nvPicPr>
              <p:cNvPr id="30" name="Slide Zoom 29">
                <a:hlinkClick r:id="rId31" action="ppaction://hlinksldjump"/>
                <a:extLst>
                  <a:ext uri="{FF2B5EF4-FFF2-40B4-BE49-F238E27FC236}">
                    <a16:creationId xmlns:a16="http://schemas.microsoft.com/office/drawing/2014/main" id="{6C0617A1-19DC-4C19-AC5A-35D3CABF164F}"/>
                  </a:ext>
                </a:extLst>
              </p:cNvPr>
              <p:cNvPicPr>
                <a:picLocks noGrp="1" noRot="1" noChangeAspect="1" noMove="1" noResize="1" noEditPoints="1" noAdjustHandles="1" noChangeArrowheads="1" noChangeShapeType="1"/>
              </p:cNvPicPr>
              <p:nvPr/>
            </p:nvPicPr>
            <p:blipFill>
              <a:blip r:embed="rId32"/>
              <a:stretch>
                <a:fillRect/>
              </a:stretch>
            </p:blipFill>
            <p:spPr>
              <a:xfrm>
                <a:off x="890451"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lz="http://schemas.microsoft.com/office/powerpoint/2016/slidezoom" xmlns="" Requires="pslz">
          <p:graphicFrame>
            <p:nvGraphicFramePr>
              <p:cNvPr id="32" name="Slide Zoom 31">
                <a:extLst>
                  <a:ext uri="{FF2B5EF4-FFF2-40B4-BE49-F238E27FC236}">
                    <a16:creationId xmlns:a16="http://schemas.microsoft.com/office/drawing/2014/main" id="{A581D09E-37EE-495F-B46C-83B6D124F628}"/>
                  </a:ext>
                </a:extLst>
              </p:cNvPr>
              <p:cNvGraphicFramePr>
                <a:graphicFrameLocks noChangeAspect="1"/>
              </p:cNvGraphicFramePr>
              <p:nvPr>
                <p:extLst>
                  <p:ext uri="{D42A27DB-BD31-4B8C-83A1-F6EECF244321}">
                    <p14:modId xmlns:p14="http://schemas.microsoft.com/office/powerpoint/2010/main" val="504884863"/>
                  </p:ext>
                </p:extLst>
              </p:nvPr>
            </p:nvGraphicFramePr>
            <p:xfrm>
              <a:off x="9376429" y="5054944"/>
              <a:ext cx="1463040" cy="822960"/>
            </p:xfrm>
            <a:graphic>
              <a:graphicData uri="http://schemas.microsoft.com/office/powerpoint/2016/slidezoom">
                <pslz:sldZm>
                  <pslz:sldZmObj sldId="273" cId="3023162489">
                    <pslz:zmPr id="{D17C0720-AC53-4C67-B2A6-6C7B23721464}" transitionDur="1000">
                      <p166:blipFill xmlns:p166="http://schemas.microsoft.com/office/powerpoint/2016/6/main">
                        <a:blip r:embed="rId33"/>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p:pic>
            <p:nvPicPr>
              <p:cNvPr id="32" name="Slide Zoom 31">
                <a:hlinkClick r:id="rId34" action="ppaction://hlinksldjump"/>
                <a:extLst>
                  <a:ext uri="{FF2B5EF4-FFF2-40B4-BE49-F238E27FC236}">
                    <a16:creationId xmlns:a16="http://schemas.microsoft.com/office/drawing/2014/main" id="{A581D09E-37EE-495F-B46C-83B6D124F628}"/>
                  </a:ext>
                </a:extLst>
              </p:cNvPr>
              <p:cNvPicPr>
                <a:picLocks noGrp="1" noRot="1" noChangeAspect="1" noMove="1" noResize="1" noEditPoints="1" noAdjustHandles="1" noChangeArrowheads="1" noChangeShapeType="1"/>
              </p:cNvPicPr>
              <p:nvPr/>
            </p:nvPicPr>
            <p:blipFill>
              <a:blip r:embed="rId35"/>
              <a:stretch>
                <a:fillRect/>
              </a:stretch>
            </p:blipFill>
            <p:spPr>
              <a:xfrm>
                <a:off x="9376429"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lz="http://schemas.microsoft.com/office/powerpoint/2016/slidezoom" xmlns="" Requires="pslz">
          <p:graphicFrame>
            <p:nvGraphicFramePr>
              <p:cNvPr id="34" name="Slide Zoom 33">
                <a:extLst>
                  <a:ext uri="{FF2B5EF4-FFF2-40B4-BE49-F238E27FC236}">
                    <a16:creationId xmlns:a16="http://schemas.microsoft.com/office/drawing/2014/main" id="{B190034F-4970-4717-9F30-57807508A279}"/>
                  </a:ext>
                </a:extLst>
              </p:cNvPr>
              <p:cNvGraphicFramePr>
                <a:graphicFrameLocks noChangeAspect="1"/>
              </p:cNvGraphicFramePr>
              <p:nvPr>
                <p:extLst>
                  <p:ext uri="{D42A27DB-BD31-4B8C-83A1-F6EECF244321}">
                    <p14:modId xmlns:p14="http://schemas.microsoft.com/office/powerpoint/2010/main" val="257653698"/>
                  </p:ext>
                </p:extLst>
              </p:nvPr>
            </p:nvGraphicFramePr>
            <p:xfrm>
              <a:off x="7791469" y="5054944"/>
              <a:ext cx="1463040" cy="822960"/>
            </p:xfrm>
            <a:graphic>
              <a:graphicData uri="http://schemas.microsoft.com/office/powerpoint/2016/slidezoom">
                <pslz:sldZm>
                  <pslz:sldZmObj sldId="274" cId="805526503">
                    <pslz:zmPr id="{11C611CC-3A4D-4527-86A6-A10544E7DC8E}" transitionDur="1000">
                      <p166:blipFill xmlns:p166="http://schemas.microsoft.com/office/powerpoint/2016/6/main">
                        <a:blip r:embed="rId36"/>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p:pic>
            <p:nvPicPr>
              <p:cNvPr id="34" name="Slide Zoom 33">
                <a:hlinkClick r:id="rId37" action="ppaction://hlinksldjump"/>
                <a:extLst>
                  <a:ext uri="{FF2B5EF4-FFF2-40B4-BE49-F238E27FC236}">
                    <a16:creationId xmlns:a16="http://schemas.microsoft.com/office/drawing/2014/main" id="{B190034F-4970-4717-9F30-57807508A279}"/>
                  </a:ext>
                </a:extLst>
              </p:cNvPr>
              <p:cNvPicPr>
                <a:picLocks noGrp="1" noRot="1" noChangeAspect="1" noMove="1" noResize="1" noEditPoints="1" noAdjustHandles="1" noChangeArrowheads="1" noChangeShapeType="1"/>
              </p:cNvPicPr>
              <p:nvPr/>
            </p:nvPicPr>
            <p:blipFill>
              <a:blip r:embed="rId38"/>
              <a:stretch>
                <a:fillRect/>
              </a:stretch>
            </p:blipFill>
            <p:spPr>
              <a:xfrm>
                <a:off x="7791469"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lz="http://schemas.microsoft.com/office/powerpoint/2016/slidezoom" xmlns="" Requires="pslz">
          <p:graphicFrame>
            <p:nvGraphicFramePr>
              <p:cNvPr id="36" name="Slide Zoom 35">
                <a:extLst>
                  <a:ext uri="{FF2B5EF4-FFF2-40B4-BE49-F238E27FC236}">
                    <a16:creationId xmlns:a16="http://schemas.microsoft.com/office/drawing/2014/main" id="{0B181B32-398E-4F5F-87D0-9DD2418044D0}"/>
                  </a:ext>
                </a:extLst>
              </p:cNvPr>
              <p:cNvGraphicFramePr>
                <a:graphicFrameLocks noChangeAspect="1"/>
              </p:cNvGraphicFramePr>
              <p:nvPr>
                <p:extLst>
                  <p:ext uri="{D42A27DB-BD31-4B8C-83A1-F6EECF244321}">
                    <p14:modId xmlns:p14="http://schemas.microsoft.com/office/powerpoint/2010/main" val="3777090113"/>
                  </p:ext>
                </p:extLst>
              </p:nvPr>
            </p:nvGraphicFramePr>
            <p:xfrm>
              <a:off x="7791469" y="4106717"/>
              <a:ext cx="1463040" cy="822960"/>
            </p:xfrm>
            <a:graphic>
              <a:graphicData uri="http://schemas.microsoft.com/office/powerpoint/2016/slidezoom">
                <pslz:sldZm>
                  <pslz:sldZmObj sldId="275" cId="4121558656">
                    <pslz:zmPr id="{2EF0E5D1-FAF4-457A-B9DD-C5501931729C}" transitionDur="1000">
                      <p166:blipFill xmlns:p166="http://schemas.microsoft.com/office/powerpoint/2016/6/main">
                        <a:blip r:embed="rId39"/>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p:pic>
            <p:nvPicPr>
              <p:cNvPr id="36" name="Slide Zoom 35">
                <a:hlinkClick r:id="rId40" action="ppaction://hlinksldjump"/>
                <a:extLst>
                  <a:ext uri="{FF2B5EF4-FFF2-40B4-BE49-F238E27FC236}">
                    <a16:creationId xmlns:a16="http://schemas.microsoft.com/office/drawing/2014/main" id="{0B181B32-398E-4F5F-87D0-9DD2418044D0}"/>
                  </a:ext>
                </a:extLst>
              </p:cNvPr>
              <p:cNvPicPr>
                <a:picLocks noGrp="1" noRot="1" noChangeAspect="1" noMove="1" noResize="1" noEditPoints="1" noAdjustHandles="1" noChangeArrowheads="1" noChangeShapeType="1"/>
              </p:cNvPicPr>
              <p:nvPr/>
            </p:nvPicPr>
            <p:blipFill>
              <a:blip r:embed="rId41"/>
              <a:stretch>
                <a:fillRect/>
              </a:stretch>
            </p:blipFill>
            <p:spPr>
              <a:xfrm>
                <a:off x="7791469"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lz="http://schemas.microsoft.com/office/powerpoint/2016/slidezoom" xmlns="" Requires="pslz">
          <p:graphicFrame>
            <p:nvGraphicFramePr>
              <p:cNvPr id="38" name="Slide Zoom 37">
                <a:extLst>
                  <a:ext uri="{FF2B5EF4-FFF2-40B4-BE49-F238E27FC236}">
                    <a16:creationId xmlns:a16="http://schemas.microsoft.com/office/drawing/2014/main" id="{A82BB20D-DCA6-4DCE-9F99-ABB1F80094D5}"/>
                  </a:ext>
                </a:extLst>
              </p:cNvPr>
              <p:cNvGraphicFramePr>
                <a:graphicFrameLocks noChangeAspect="1"/>
              </p:cNvGraphicFramePr>
              <p:nvPr>
                <p:extLst>
                  <p:ext uri="{D42A27DB-BD31-4B8C-83A1-F6EECF244321}">
                    <p14:modId xmlns:p14="http://schemas.microsoft.com/office/powerpoint/2010/main" val="925042887"/>
                  </p:ext>
                </p:extLst>
              </p:nvPr>
            </p:nvGraphicFramePr>
            <p:xfrm>
              <a:off x="9376429" y="4106717"/>
              <a:ext cx="1463040" cy="822960"/>
            </p:xfrm>
            <a:graphic>
              <a:graphicData uri="http://schemas.microsoft.com/office/powerpoint/2016/slidezoom">
                <pslz:sldZm>
                  <pslz:sldZmObj sldId="277" cId="4249059035">
                    <pslz:zmPr id="{6A2F6C54-6FBC-4DC5-93D8-B654A221C52D}" transitionDur="1000">
                      <p166:blipFill xmlns:p166="http://schemas.microsoft.com/office/powerpoint/2016/6/main">
                        <a:blip r:embed="rId42"/>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p:pic>
            <p:nvPicPr>
              <p:cNvPr id="38" name="Slide Zoom 37">
                <a:hlinkClick r:id="rId43" action="ppaction://hlinksldjump"/>
                <a:extLst>
                  <a:ext uri="{FF2B5EF4-FFF2-40B4-BE49-F238E27FC236}">
                    <a16:creationId xmlns:a16="http://schemas.microsoft.com/office/drawing/2014/main" id="{A82BB20D-DCA6-4DCE-9F99-ABB1F80094D5}"/>
                  </a:ext>
                </a:extLst>
              </p:cNvPr>
              <p:cNvPicPr>
                <a:picLocks noGrp="1" noRot="1" noChangeAspect="1" noMove="1" noResize="1" noEditPoints="1" noAdjustHandles="1" noChangeArrowheads="1" noChangeShapeType="1"/>
              </p:cNvPicPr>
              <p:nvPr/>
            </p:nvPicPr>
            <p:blipFill>
              <a:blip r:embed="rId44"/>
              <a:stretch>
                <a:fillRect/>
              </a:stretch>
            </p:blipFill>
            <p:spPr>
              <a:xfrm>
                <a:off x="9376429"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p:spTree>
    <p:custDataLst>
      <p:tags r:id="rId2"/>
    </p:custDataLst>
    <p:extLst>
      <p:ext uri="{BB962C8B-B14F-4D97-AF65-F5344CB8AC3E}">
        <p14:creationId xmlns:p14="http://schemas.microsoft.com/office/powerpoint/2010/main" val="928790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49"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B2177B33-B554-4A4B-86C2-5A3E9EC75F4C}"/>
              </a:ext>
            </a:extLst>
          </p:cNvPr>
          <p:cNvSpPr/>
          <p:nvPr/>
        </p:nvSpPr>
        <p:spPr>
          <a:xfrm>
            <a:off x="1719335" y="2435327"/>
            <a:ext cx="2754139" cy="2220995"/>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7"/>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412341"/>
            <a:ext cx="6691086" cy="40333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2324859"/>
            <a:ext cx="5420703" cy="553998"/>
          </a:xfrm>
          <a:prstGeom prst="rect">
            <a:avLst/>
          </a:prstGeom>
          <a:noFill/>
        </p:spPr>
        <p:txBody>
          <a:bodyPr wrap="square" lIns="0" tIns="0" rIns="0" bIns="0" numCol="1" rtlCol="0">
            <a:spAutoFit/>
          </a:bodyPr>
          <a:lstStyle/>
          <a:p>
            <a:r>
              <a:rPr lang="de-DE" altLang="de-DE" sz="3600" dirty="0">
                <a:latin typeface="+mj-lt"/>
              </a:rPr>
              <a:t>Patient Scheduling</a:t>
            </a:r>
          </a:p>
        </p:txBody>
      </p:sp>
      <p:sp>
        <p:nvSpPr>
          <p:cNvPr id="9" name="TextBox 8">
            <a:extLst>
              <a:ext uri="{FF2B5EF4-FFF2-40B4-BE49-F238E27FC236}">
                <a16:creationId xmlns:a16="http://schemas.microsoft.com/office/drawing/2014/main" id="{60CD49EC-E6A4-4053-A5B4-CB9DBB8C3F88}"/>
              </a:ext>
            </a:extLst>
          </p:cNvPr>
          <p:cNvSpPr txBox="1"/>
          <p:nvPr/>
        </p:nvSpPr>
        <p:spPr>
          <a:xfrm>
            <a:off x="5761648" y="3139494"/>
            <a:ext cx="5182578" cy="2400657"/>
          </a:xfrm>
          <a:prstGeom prst="rect">
            <a:avLst/>
          </a:prstGeom>
          <a:noFill/>
        </p:spPr>
        <p:txBody>
          <a:bodyPr wrap="square" lIns="0" tIns="0" rIns="0" bIns="0" numCol="1" rtlCol="0">
            <a:spAutoFit/>
          </a:bodyPr>
          <a:lstStyle/>
          <a:p>
            <a:r>
              <a:rPr lang="en-US" dirty="0"/>
              <a:t>Appointment scheduling allows you to set your appointment schedule and give clients the ability to book slots on their own.  This gives you more control over your time and makes you more productive. </a:t>
            </a:r>
          </a:p>
          <a:p>
            <a:pPr marL="285750" indent="-285750">
              <a:buFont typeface="Arial" panose="020B0604020202020204" pitchFamily="34" charset="0"/>
              <a:buChar char="•"/>
            </a:pPr>
            <a:endParaRPr lang="en-US" dirty="0"/>
          </a:p>
          <a:p>
            <a:endParaRPr lang="en-US" altLang="de-DE" sz="2400" dirty="0">
              <a:solidFill>
                <a:schemeClr val="accent5"/>
              </a:solidFill>
            </a:endParaRPr>
          </a:p>
          <a:p>
            <a:endParaRPr lang="de-DE" altLang="de-DE" sz="2400" dirty="0">
              <a:solidFill>
                <a:schemeClr val="accent5"/>
              </a:solidFill>
            </a:endParaRPr>
          </a:p>
        </p:txBody>
      </p:sp>
      <p:sp>
        <p:nvSpPr>
          <p:cNvPr id="3" name="Rectangle 2">
            <a:extLst>
              <a:ext uri="{FF2B5EF4-FFF2-40B4-BE49-F238E27FC236}">
                <a16:creationId xmlns:a16="http://schemas.microsoft.com/office/drawing/2014/main" id="{6CAC6841-29D9-4FC3-BC77-9F95170F3692}"/>
              </a:ext>
            </a:extLst>
          </p:cNvPr>
          <p:cNvSpPr/>
          <p:nvPr/>
        </p:nvSpPr>
        <p:spPr>
          <a:xfrm>
            <a:off x="10931236" y="318655"/>
            <a:ext cx="872837" cy="7620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bg1">
                  <a:lumMod val="50000"/>
                </a:schemeClr>
              </a:solidFill>
            </a:endParaRPr>
          </a:p>
        </p:txBody>
      </p:sp>
    </p:spTree>
    <p:custDataLst>
      <p:tags r:id="rId2"/>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3"/>
          <a:srcRect l="13696" t="2963" r="13696"/>
          <a:stretch/>
        </p:blipFill>
        <p:spPr>
          <a:xfrm>
            <a:off x="4562786" y="2118518"/>
            <a:ext cx="3171513" cy="3174975"/>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4"/>
          <a:srcRect l="2728" t="19258" r="2728" b="17777"/>
          <a:stretch/>
        </p:blipFill>
        <p:spPr>
          <a:xfrm>
            <a:off x="2142844" y="2223722"/>
            <a:ext cx="2235201"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5"/>
          <a:srcRect l="47318" t="29394" r="10667" b="7722"/>
          <a:stretch/>
        </p:blipFill>
        <p:spPr>
          <a:xfrm>
            <a:off x="7813953" y="2223722"/>
            <a:ext cx="2235202" cy="2231450"/>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6"/>
          <a:srcRect l="3194" t="10778" r="25169"/>
          <a:stretch/>
        </p:blipFill>
        <p:spPr>
          <a:xfrm>
            <a:off x="137219" y="2223722"/>
            <a:ext cx="1820883" cy="1814287"/>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7"/>
          <a:srcRect r="38824" b="18695"/>
          <a:stretch/>
        </p:blipFill>
        <p:spPr>
          <a:xfrm>
            <a:off x="10233898"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172572" y="1564429"/>
            <a:ext cx="1846852" cy="461665"/>
          </a:xfrm>
          <a:prstGeom prst="rect">
            <a:avLst/>
          </a:prstGeom>
          <a:noFill/>
        </p:spPr>
        <p:txBody>
          <a:bodyPr wrap="none" numCol="1" rtlCol="0">
            <a:spAutoFit/>
          </a:bodyPr>
          <a:lstStyle/>
          <a:p>
            <a:pPr algn="ctr"/>
            <a:r>
              <a:rPr lang="de-DE" altLang="de-DE" sz="2400" dirty="0"/>
              <a:t>Reschedule </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5"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5</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08945"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0" name="TextBox 9">
            <a:extLst>
              <a:ext uri="{FF2B5EF4-FFF2-40B4-BE49-F238E27FC236}">
                <a16:creationId xmlns:a16="http://schemas.microsoft.com/office/drawing/2014/main" id="{2D955090-E87B-41DF-B5F9-2F676D0D45F4}"/>
              </a:ext>
            </a:extLst>
          </p:cNvPr>
          <p:cNvSpPr txBox="1"/>
          <p:nvPr/>
        </p:nvSpPr>
        <p:spPr>
          <a:xfrm>
            <a:off x="314672"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7"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2</a:t>
            </a:r>
          </a:p>
        </p:txBody>
      </p:sp>
      <p:sp>
        <p:nvSpPr>
          <p:cNvPr id="12" name="TextBox 11">
            <a:extLst>
              <a:ext uri="{FF2B5EF4-FFF2-40B4-BE49-F238E27FC236}">
                <a16:creationId xmlns:a16="http://schemas.microsoft.com/office/drawing/2014/main" id="{AB08C9B5-ABA4-4234-AB60-76C647A098EE}"/>
              </a:ext>
            </a:extLst>
          </p:cNvPr>
          <p:cNvSpPr txBox="1"/>
          <p:nvPr/>
        </p:nvSpPr>
        <p:spPr>
          <a:xfrm>
            <a:off x="3930226" y="5384669"/>
            <a:ext cx="3985050" cy="923330"/>
          </a:xfrm>
          <a:prstGeom prst="rect">
            <a:avLst/>
          </a:prstGeom>
          <a:noFill/>
        </p:spPr>
        <p:txBody>
          <a:bodyPr wrap="square" numCol="1" rtlCol="0">
            <a:spAutoFit/>
          </a:bodyPr>
          <a:lstStyle/>
          <a:p>
            <a:pPr algn="ctr"/>
            <a:r>
              <a:rPr lang="de-DE" altLang="de-DE" b="1" dirty="0"/>
              <a:t>Usually, Patients have to call 24 hours in advace to Re-Schedule their appointment </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4"/>
          <a:srcRect l="2728" t="19258" r="2728" b="17777"/>
          <a:stretch/>
        </p:blipFill>
        <p:spPr>
          <a:xfrm>
            <a:off x="15050034"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5"/>
          <a:srcRect l="47318" t="29394" r="10667" b="7722"/>
          <a:stretch/>
        </p:blipFill>
        <p:spPr>
          <a:xfrm>
            <a:off x="-4863660" y="2223722"/>
            <a:ext cx="1820883" cy="1817826"/>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6"/>
          <a:srcRect l="3194" t="10778" r="25169"/>
          <a:stretch/>
        </p:blipFill>
        <p:spPr>
          <a:xfrm>
            <a:off x="12525864" y="2223722"/>
            <a:ext cx="1820883" cy="1814287"/>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7"/>
          <a:srcRect r="38824" b="18695"/>
          <a:stretch/>
        </p:blipFill>
        <p:spPr>
          <a:xfrm>
            <a:off x="-2339491" y="2223722"/>
            <a:ext cx="1820883" cy="1814287"/>
          </a:xfrm>
          <a:prstGeom prst="ellipse">
            <a:avLst/>
          </a:prstGeom>
        </p:spPr>
      </p:pic>
      <p:sp>
        <p:nvSpPr>
          <p:cNvPr id="18" name="TextBox 17">
            <a:extLst>
              <a:ext uri="{FF2B5EF4-FFF2-40B4-BE49-F238E27FC236}">
                <a16:creationId xmlns:a16="http://schemas.microsoft.com/office/drawing/2014/main" id="{A45A944B-750A-43AE-A5D3-4CD4199BCA01}"/>
              </a:ext>
            </a:extLst>
          </p:cNvPr>
          <p:cNvSpPr txBox="1"/>
          <p:nvPr/>
        </p:nvSpPr>
        <p:spPr>
          <a:xfrm>
            <a:off x="-2164444"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9" name="TextBox 18">
            <a:extLst>
              <a:ext uri="{FF2B5EF4-FFF2-40B4-BE49-F238E27FC236}">
                <a16:creationId xmlns:a16="http://schemas.microsoft.com/office/drawing/2014/main" id="{9C9FC1B3-9CB2-4DE2-962F-1347A5CE3270}"/>
              </a:ext>
            </a:extLst>
          </p:cNvPr>
          <p:cNvSpPr txBox="1"/>
          <p:nvPr/>
        </p:nvSpPr>
        <p:spPr>
          <a:xfrm>
            <a:off x="-4686208"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20" name="TextBox 19">
            <a:extLst>
              <a:ext uri="{FF2B5EF4-FFF2-40B4-BE49-F238E27FC236}">
                <a16:creationId xmlns:a16="http://schemas.microsoft.com/office/drawing/2014/main" id="{634F97D6-390F-4425-ACBD-91B92D5EBDF8}"/>
              </a:ext>
            </a:extLst>
          </p:cNvPr>
          <p:cNvSpPr txBox="1"/>
          <p:nvPr/>
        </p:nvSpPr>
        <p:spPr>
          <a:xfrm>
            <a:off x="12703316"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172811F9-C8E0-4B49-81F8-EF83D0F4C578}"/>
              </a:ext>
            </a:extLst>
          </p:cNvPr>
          <p:cNvSpPr txBox="1"/>
          <p:nvPr/>
        </p:nvSpPr>
        <p:spPr>
          <a:xfrm>
            <a:off x="15227486"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Tree>
    <p:custDataLst>
      <p:tags r:id="rId1"/>
    </p:custDataLst>
    <p:extLst>
      <p:ext uri="{BB962C8B-B14F-4D97-AF65-F5344CB8AC3E}">
        <p14:creationId xmlns:p14="http://schemas.microsoft.com/office/powerpoint/2010/main" val="3531388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90"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7"/>
          <a:srcRect l="2728" t="19258" r="2728" b="17777"/>
          <a:stretch/>
        </p:blipFill>
        <p:spPr>
          <a:xfrm>
            <a:off x="4448486" y="1981200"/>
            <a:ext cx="3292417" cy="3286892"/>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8"/>
          <a:srcRect l="3194" t="10778" r="25169"/>
          <a:stretch/>
        </p:blipFill>
        <p:spPr>
          <a:xfrm>
            <a:off x="2142843" y="2223722"/>
            <a:ext cx="2239563" cy="2231450"/>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9"/>
          <a:srcRect r="38824" b="18695"/>
          <a:stretch/>
        </p:blipFill>
        <p:spPr>
          <a:xfrm>
            <a:off x="137218" y="2223722"/>
            <a:ext cx="1820883" cy="1814287"/>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0"/>
          <a:srcRect l="13696" t="2963" r="13696"/>
          <a:stretch/>
        </p:blipFill>
        <p:spPr>
          <a:xfrm>
            <a:off x="7822460" y="2223723"/>
            <a:ext cx="2229017"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11"/>
          <a:srcRect l="47318" t="29394" r="10667" b="7722"/>
          <a:stretch/>
        </p:blipFill>
        <p:spPr>
          <a:xfrm>
            <a:off x="10237705"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9"/>
          <a:srcRect r="38824" b="18695"/>
          <a:stretch/>
        </p:blipFill>
        <p:spPr>
          <a:xfrm>
            <a:off x="12651465"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4529708" y="1564429"/>
            <a:ext cx="3132589" cy="461665"/>
          </a:xfrm>
          <a:prstGeom prst="rect">
            <a:avLst/>
          </a:prstGeom>
          <a:noFill/>
        </p:spPr>
        <p:txBody>
          <a:bodyPr wrap="none" numCol="1" rtlCol="0">
            <a:spAutoFit/>
          </a:bodyPr>
          <a:lstStyle/>
          <a:p>
            <a:pPr algn="ctr"/>
            <a:r>
              <a:rPr lang="de-DE" altLang="de-DE" sz="2400" dirty="0"/>
              <a:t>Cancel Appointment </a:t>
            </a:r>
          </a:p>
        </p:txBody>
      </p:sp>
      <p:sp>
        <p:nvSpPr>
          <p:cNvPr id="8" name="TextBox 7">
            <a:extLst>
              <a:ext uri="{FF2B5EF4-FFF2-40B4-BE49-F238E27FC236}">
                <a16:creationId xmlns:a16="http://schemas.microsoft.com/office/drawing/2014/main" id="{A6F98398-D37C-48F7-AFB4-61414B26E841}"/>
              </a:ext>
            </a:extLst>
          </p:cNvPr>
          <p:cNvSpPr txBox="1"/>
          <p:nvPr/>
        </p:nvSpPr>
        <p:spPr>
          <a:xfrm>
            <a:off x="8154579" y="1564429"/>
            <a:ext cx="1553952"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Re-Schedule </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11350"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10" name="TextBox 9">
            <a:extLst>
              <a:ext uri="{FF2B5EF4-FFF2-40B4-BE49-F238E27FC236}">
                <a16:creationId xmlns:a16="http://schemas.microsoft.com/office/drawing/2014/main" id="{2D955090-E87B-41DF-B5F9-2F676D0D45F4}"/>
              </a:ext>
            </a:extLst>
          </p:cNvPr>
          <p:cNvSpPr txBox="1"/>
          <p:nvPr/>
        </p:nvSpPr>
        <p:spPr>
          <a:xfrm>
            <a:off x="312267"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7"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3</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668835" y="5427531"/>
            <a:ext cx="2732091" cy="1015663"/>
          </a:xfrm>
          <a:prstGeom prst="rect">
            <a:avLst/>
          </a:prstGeom>
          <a:noFill/>
        </p:spPr>
        <p:txBody>
          <a:bodyPr wrap="square" numCol="1" rtlCol="0">
            <a:spAutoFit/>
          </a:bodyPr>
          <a:lstStyle/>
          <a:p>
            <a:pPr algn="ctr"/>
            <a:r>
              <a:rPr lang="de-DE" altLang="de-DE" sz="2000" dirty="0"/>
              <a:t>Inform provider‘s office 24 hours in advance </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7"/>
          <a:srcRect l="2728" t="19258" r="2728" b="17777"/>
          <a:stretch/>
        </p:blipFill>
        <p:spPr>
          <a:xfrm>
            <a:off x="17467601"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11"/>
          <a:srcRect l="47318" t="29394" r="10667" b="7722"/>
          <a:stretch/>
        </p:blipFill>
        <p:spPr>
          <a:xfrm>
            <a:off x="-2073217" y="2223722"/>
            <a:ext cx="1820883" cy="1817826"/>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8"/>
          <a:srcRect l="3194" t="10778" r="25169"/>
          <a:stretch/>
        </p:blipFill>
        <p:spPr>
          <a:xfrm>
            <a:off x="14943431" y="2223722"/>
            <a:ext cx="1820883" cy="1814287"/>
          </a:xfrm>
          <a:prstGeom prst="ellipse">
            <a:avLst/>
          </a:prstGeom>
        </p:spPr>
      </p:pic>
      <p:sp>
        <p:nvSpPr>
          <p:cNvPr id="18" name="TextBox 17">
            <a:extLst>
              <a:ext uri="{FF2B5EF4-FFF2-40B4-BE49-F238E27FC236}">
                <a16:creationId xmlns:a16="http://schemas.microsoft.com/office/drawing/2014/main" id="{78C60FF7-E22A-4382-B3B4-E1CE88AE15D7}"/>
              </a:ext>
            </a:extLst>
          </p:cNvPr>
          <p:cNvSpPr txBox="1"/>
          <p:nvPr/>
        </p:nvSpPr>
        <p:spPr>
          <a:xfrm>
            <a:off x="-1895765" y="1564429"/>
            <a:ext cx="146597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5</a:t>
            </a:r>
          </a:p>
        </p:txBody>
      </p:sp>
      <p:sp>
        <p:nvSpPr>
          <p:cNvPr id="19" name="TextBox 18">
            <a:extLst>
              <a:ext uri="{FF2B5EF4-FFF2-40B4-BE49-F238E27FC236}">
                <a16:creationId xmlns:a16="http://schemas.microsoft.com/office/drawing/2014/main" id="{0D216F81-8C1D-44D6-B3B4-365DE8E7C627}"/>
              </a:ext>
            </a:extLst>
          </p:cNvPr>
          <p:cNvSpPr txBox="1"/>
          <p:nvPr/>
        </p:nvSpPr>
        <p:spPr>
          <a:xfrm>
            <a:off x="12700911" y="1564429"/>
            <a:ext cx="1470787"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5195426" y="1564429"/>
            <a:ext cx="153009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7612992" y="1564429"/>
            <a:ext cx="153009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2</a:t>
            </a:r>
          </a:p>
        </p:txBody>
      </p:sp>
    </p:spTree>
    <p:custDataLst>
      <p:tags r:id="rId2"/>
    </p:custDataLst>
    <p:extLst>
      <p:ext uri="{BB962C8B-B14F-4D97-AF65-F5344CB8AC3E}">
        <p14:creationId xmlns:p14="http://schemas.microsoft.com/office/powerpoint/2010/main" val="1724995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5"/>
          <a:srcRect l="47318" t="29394" r="10667" b="7722"/>
          <a:stretch/>
        </p:blipFill>
        <p:spPr>
          <a:xfrm>
            <a:off x="137217" y="2223722"/>
            <a:ext cx="1820883" cy="1817826"/>
          </a:xfrm>
          <a:prstGeom prst="ellipse">
            <a:avLst/>
          </a:prstGeom>
        </p:spPr>
      </p:pic>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extLst>
              <p:ext uri="{D42A27DB-BD31-4B8C-83A1-F6EECF244321}">
                <p14:modId xmlns:p14="http://schemas.microsoft.com/office/powerpoint/2010/main" val="822095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714" name="think-cell Slide" r:id="rId6" imgW="344" imgH="344" progId="TCLayout.ActiveDocument.1">
                  <p:embed/>
                </p:oleObj>
              </mc:Choice>
              <mc:Fallback>
                <p:oleObj name="think-cell Slide" r:id="rId6"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8"/>
          <a:srcRect l="3194" t="10778" r="25169"/>
          <a:stretch/>
        </p:blipFill>
        <p:spPr>
          <a:xfrm>
            <a:off x="4545388" y="2145934"/>
            <a:ext cx="3080931" cy="3069770"/>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9"/>
          <a:srcRect r="38824" b="18695"/>
          <a:stretch/>
        </p:blipFill>
        <p:spPr>
          <a:xfrm>
            <a:off x="2138481" y="2223722"/>
            <a:ext cx="2239563" cy="2231450"/>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10"/>
          <a:srcRect l="2728" t="19258" r="2728" b="17777"/>
          <a:stretch/>
        </p:blipFill>
        <p:spPr>
          <a:xfrm>
            <a:off x="7819063" y="2223722"/>
            <a:ext cx="2235201" cy="223145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1"/>
          <a:srcRect l="13696" t="2963" r="13696"/>
          <a:stretch/>
        </p:blipFill>
        <p:spPr>
          <a:xfrm>
            <a:off x="10199427" y="2376123"/>
            <a:ext cx="1820883" cy="1822871"/>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5"/>
          <a:srcRect l="47318" t="29394" r="10667" b="7722"/>
          <a:stretch/>
        </p:blipFill>
        <p:spPr>
          <a:xfrm>
            <a:off x="12591530"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9"/>
          <a:srcRect r="38824" b="18695"/>
          <a:stretch/>
        </p:blipFill>
        <p:spPr>
          <a:xfrm>
            <a:off x="15005290"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102780" y="1435842"/>
            <a:ext cx="1986441" cy="584775"/>
          </a:xfrm>
          <a:prstGeom prst="rect">
            <a:avLst/>
          </a:prstGeom>
          <a:noFill/>
        </p:spPr>
        <p:txBody>
          <a:bodyPr wrap="none" numCol="1" rtlCol="0">
            <a:spAutoFit/>
          </a:bodyPr>
          <a:lstStyle/>
          <a:p>
            <a:pPr algn="ctr"/>
            <a:r>
              <a:rPr lang="de-DE" altLang="de-DE" sz="3200" dirty="0"/>
              <a:t>No Show </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5"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2</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28982" y="1564429"/>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0" name="TextBox 9">
            <a:extLst>
              <a:ext uri="{FF2B5EF4-FFF2-40B4-BE49-F238E27FC236}">
                <a16:creationId xmlns:a16="http://schemas.microsoft.com/office/drawing/2014/main" id="{2D955090-E87B-41DF-B5F9-2F676D0D45F4}"/>
              </a:ext>
            </a:extLst>
          </p:cNvPr>
          <p:cNvSpPr txBox="1"/>
          <p:nvPr/>
        </p:nvSpPr>
        <p:spPr>
          <a:xfrm>
            <a:off x="314672"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5052" y="1564429"/>
            <a:ext cx="1470787"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4</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057650" y="5227506"/>
            <a:ext cx="4100513" cy="1200329"/>
          </a:xfrm>
          <a:prstGeom prst="rect">
            <a:avLst/>
          </a:prstGeom>
          <a:noFill/>
        </p:spPr>
        <p:txBody>
          <a:bodyPr wrap="square" numCol="1" rtlCol="0">
            <a:spAutoFit/>
          </a:bodyPr>
          <a:lstStyle/>
          <a:p>
            <a:pPr algn="ctr"/>
            <a:r>
              <a:rPr lang="de-DE" altLang="de-DE" dirty="0"/>
              <a:t>Do not cancel an appointment 24 Hours in advance and fail to show up. The doctor has the right to bill the patient in case of a No-Show. </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0"/>
          <a:srcRect l="2728" t="19258" r="2728" b="17777"/>
          <a:stretch/>
        </p:blipFill>
        <p:spPr>
          <a:xfrm>
            <a:off x="19821426" y="2223723"/>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8"/>
          <a:srcRect l="3194" t="10778" r="25169"/>
          <a:stretch/>
        </p:blipFill>
        <p:spPr>
          <a:xfrm>
            <a:off x="17297256" y="2223722"/>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5054736"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7549251"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9966817"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2764795"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23" name="Footnote">
            <a:extLst>
              <a:ext uri="{FF2B5EF4-FFF2-40B4-BE49-F238E27FC236}">
                <a16:creationId xmlns:a16="http://schemas.microsoft.com/office/drawing/2014/main" id="{535EB8FA-305E-4832-AE58-0579B93CD730}"/>
              </a:ext>
            </a:extLst>
          </p:cNvPr>
          <p:cNvSpPr/>
          <p:nvPr/>
        </p:nvSpPr>
        <p:spPr>
          <a:xfrm>
            <a:off x="595214" y="6392226"/>
            <a:ext cx="4259459" cy="123111"/>
          </a:xfrm>
          <a:prstGeom prst="rect">
            <a:avLst/>
          </a:prstGeom>
        </p:spPr>
        <p:txBody>
          <a:bodyPr vert="horz" lIns="0" tIns="0" rIns="0" bIns="0" numCol="1" rtlCol="0" anchor="b" anchorCtr="0">
            <a:spAutoFit/>
          </a:bodyPr>
          <a:lstStyle/>
          <a:p>
            <a:r>
              <a:rPr lang="en-US" sz="800" kern="0" dirty="0"/>
              <a:t>Source: unslpash.com</a:t>
            </a:r>
          </a:p>
        </p:txBody>
      </p:sp>
    </p:spTree>
    <p:custDataLst>
      <p:tags r:id="rId2"/>
    </p:custDataLst>
    <p:extLst>
      <p:ext uri="{BB962C8B-B14F-4D97-AF65-F5344CB8AC3E}">
        <p14:creationId xmlns:p14="http://schemas.microsoft.com/office/powerpoint/2010/main" val="4009632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LEVEL UP! POWERPOINT" val="nCGhHneJ"/>
  <p:tag name="ARTICULATE_SLIDE_THUMBNAIL_REFRESH" val="1"/>
  <p:tag name="ARTICULATE_SLIDE_COUNT" val="22"/>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g_ZcveFcTuSouPSNhUDFiQ"/>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3AEVLb49SI6SfeFtBoGSbg"/>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3AEVLb49SI6SfeFtBoGSbg"/>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JUVbXuQ4Qw2.xZdkIaWNEQ"/>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6474</TotalTime>
  <Words>1434</Words>
  <Application>Microsoft Office PowerPoint</Application>
  <PresentationFormat>Widescreen</PresentationFormat>
  <Paragraphs>264</Paragraphs>
  <Slides>33</Slides>
  <Notes>15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7" baseType="lpstr">
      <vt:lpstr>Arial</vt:lpstr>
      <vt:lpstr>Arial</vt:lpstr>
      <vt:lpstr>Arial Rounded MT Bold</vt:lpstr>
      <vt:lpstr>Courier New</vt:lpstr>
      <vt:lpstr>Google Sans</vt:lpstr>
      <vt:lpstr>Lexend</vt:lpstr>
      <vt:lpstr>Montserrat</vt:lpstr>
      <vt:lpstr>Open Sans Condensed</vt:lpstr>
      <vt:lpstr>Roboto</vt:lpstr>
      <vt:lpstr>Segoe UI Black</vt:lpstr>
      <vt:lpstr>Segoe UI Semibold</vt:lpstr>
      <vt:lpstr>Wingdings</vt:lpstr>
      <vt:lpstr>Level up! PowerPoint</vt:lpstr>
      <vt:lpstr>think-cell Slide</vt:lpstr>
      <vt:lpstr>PowerPoint Presentation</vt:lpstr>
      <vt:lpstr>PowerPoint Presentation</vt:lpstr>
      <vt:lpstr>PowerPoint Presentation</vt:lpstr>
      <vt:lpstr>PowerPoint Presentation</vt:lpstr>
      <vt:lpstr>Mood Board created with zoom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Sandach, Martyna</dc:creator>
  <cp:keywords/>
  <cp:lastModifiedBy>BAHU Computers</cp:lastModifiedBy>
  <cp:revision>130</cp:revision>
  <dcterms:created xsi:type="dcterms:W3CDTF">2018-05-09T07:34:30Z</dcterms:created>
  <dcterms:modified xsi:type="dcterms:W3CDTF">2023-11-19T19:33:56Z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msoLanguageIDEnglishUS</vt:lpwstr>
  </property>
  <property fmtid="{D5CDD505-2E9C-101B-9397-08002B2CF9AE}" pid="3" name="ArticulateGUID">
    <vt:lpwstr>BF279434-19CC-4F2C-940F-B1DCEF3AD2ED</vt:lpwstr>
  </property>
  <property fmtid="{D5CDD505-2E9C-101B-9397-08002B2CF9AE}" pid="4" name="ArticulatePath">
    <vt:lpwstr>Create carousel effect with Morph - Template</vt:lpwstr>
  </property>
</Properties>
</file>